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3.xml" ContentType="application/vnd.openxmlformats-officedocument.presentationml.notesSlide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tags/tag3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9" r:id="rId4"/>
  </p:sldMasterIdLst>
  <p:notesMasterIdLst>
    <p:notesMasterId r:id="rId35"/>
  </p:notesMasterIdLst>
  <p:sldIdLst>
    <p:sldId id="2147309270" r:id="rId5"/>
    <p:sldId id="2147309293" r:id="rId6"/>
    <p:sldId id="2147309344" r:id="rId7"/>
    <p:sldId id="2147309341" r:id="rId8"/>
    <p:sldId id="2147309339" r:id="rId9"/>
    <p:sldId id="2147309350" r:id="rId10"/>
    <p:sldId id="2147309340" r:id="rId11"/>
    <p:sldId id="2147309286" r:id="rId12"/>
    <p:sldId id="2147309287" r:id="rId13"/>
    <p:sldId id="2147309334" r:id="rId14"/>
    <p:sldId id="2147309291" r:id="rId15"/>
    <p:sldId id="2147309299" r:id="rId16"/>
    <p:sldId id="2147309316" r:id="rId17"/>
    <p:sldId id="2147309306" r:id="rId18"/>
    <p:sldId id="2147309342" r:id="rId19"/>
    <p:sldId id="2147309311" r:id="rId20"/>
    <p:sldId id="2147309346" r:id="rId21"/>
    <p:sldId id="2147309345" r:id="rId22"/>
    <p:sldId id="2147309347" r:id="rId23"/>
    <p:sldId id="2147309348" r:id="rId24"/>
    <p:sldId id="2147309349" r:id="rId25"/>
    <p:sldId id="2147309326" r:id="rId26"/>
    <p:sldId id="2147309288" r:id="rId27"/>
    <p:sldId id="2147309329" r:id="rId28"/>
    <p:sldId id="2147309330" r:id="rId29"/>
    <p:sldId id="2147309292" r:id="rId30"/>
    <p:sldId id="2147309300" r:id="rId31"/>
    <p:sldId id="2147309324" r:id="rId32"/>
    <p:sldId id="2147309328" r:id="rId33"/>
    <p:sldId id="2147309267" r:id="rId34"/>
  </p:sldIdLst>
  <p:sldSz cx="12192000" cy="6858000"/>
  <p:notesSz cx="6858000" cy="9144000"/>
  <p:embeddedFontLst>
    <p:embeddedFont>
      <p:font typeface="Gellatio Personal Use" panose="020B0604020202020204" charset="0"/>
      <p:regular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entor Kick-Off" id="{49C2733B-7CB8-4500-814A-D554698D5DBB}">
          <p14:sldIdLst>
            <p14:sldId id="2147309270"/>
            <p14:sldId id="2147309293"/>
          </p14:sldIdLst>
        </p14:section>
        <p14:section name="A DIFFERENCE MAKER" id="{183FC626-79B5-487C-A639-D099F12533FF}">
          <p14:sldIdLst>
            <p14:sldId id="2147309344"/>
            <p14:sldId id="2147309341"/>
            <p14:sldId id="2147309339"/>
            <p14:sldId id="2147309350"/>
            <p14:sldId id="2147309340"/>
            <p14:sldId id="2147309286"/>
          </p14:sldIdLst>
        </p14:section>
        <p14:section name="PROCESS &amp; TIMELINE" id="{A24E77A3-1853-4B7C-BE29-8C6C165D79AC}">
          <p14:sldIdLst>
            <p14:sldId id="2147309287"/>
            <p14:sldId id="2147309334"/>
          </p14:sldIdLst>
        </p14:section>
        <p14:section name="SELECTION &amp; MATCHING" id="{C39EC407-E454-46CC-BF2A-616D80AC19CA}">
          <p14:sldIdLst>
            <p14:sldId id="2147309291"/>
            <p14:sldId id="2147309299"/>
            <p14:sldId id="2147309316"/>
            <p14:sldId id="2147309306"/>
            <p14:sldId id="2147309342"/>
            <p14:sldId id="2147309311"/>
            <p14:sldId id="2147309346"/>
            <p14:sldId id="2147309345"/>
            <p14:sldId id="2147309347"/>
            <p14:sldId id="2147309348"/>
            <p14:sldId id="2147309349"/>
            <p14:sldId id="2147309326"/>
          </p14:sldIdLst>
        </p14:section>
        <p14:section name="ROLES &amp; EXPECTATIONS" id="{B545708B-531D-4D73-A825-22B092D0C3CF}">
          <p14:sldIdLst>
            <p14:sldId id="2147309288"/>
            <p14:sldId id="2147309329"/>
            <p14:sldId id="2147309330"/>
          </p14:sldIdLst>
        </p14:section>
        <p14:section name="PROGRAM RESOURCES" id="{62DDC21F-7DFA-46FF-8679-4786D8BA98B8}">
          <p14:sldIdLst>
            <p14:sldId id="2147309292"/>
            <p14:sldId id="2147309300"/>
          </p14:sldIdLst>
        </p14:section>
        <p14:section name="FAQs &amp; CALL TO ACTION" id="{2C022E96-6E2F-4933-AFBF-A6EAB2B06E13}">
          <p14:sldIdLst>
            <p14:sldId id="2147309324"/>
            <p14:sldId id="2147309328"/>
            <p14:sldId id="2147309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3696" userDrawn="1">
          <p15:clr>
            <a:srgbClr val="A4A3A4"/>
          </p15:clr>
        </p15:guide>
        <p15:guide id="5" orient="horz" pos="3408" userDrawn="1">
          <p15:clr>
            <a:srgbClr val="A4A3A4"/>
          </p15:clr>
        </p15:guide>
        <p15:guide id="6" orient="horz" pos="1944" userDrawn="1">
          <p15:clr>
            <a:srgbClr val="A4A3A4"/>
          </p15:clr>
        </p15:guide>
        <p15:guide id="7" pos="23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indy Nguyen" initials="CN" lastIdx="2" clrIdx="6">
    <p:extLst>
      <p:ext uri="{19B8F6BF-5375-455C-9EA6-DF929625EA0E}">
        <p15:presenceInfo xmlns:p15="http://schemas.microsoft.com/office/powerpoint/2012/main" userId="S::cindy.nguyen@bdssolutions.com::dba92512-37e2-4269-ab62-6ce99e5dec90" providerId="AD"/>
      </p:ext>
    </p:extLst>
  </p:cmAuthor>
  <p:cmAuthor id="1" name="Subrina Cariaga" initials="SC" lastIdx="46" clrIdx="0">
    <p:extLst>
      <p:ext uri="{19B8F6BF-5375-455C-9EA6-DF929625EA0E}">
        <p15:presenceInfo xmlns:p15="http://schemas.microsoft.com/office/powerpoint/2012/main" userId="S::subrina.cariaga@bdssolutions.com::437b7616-d22a-4bf7-ad4f-fe604795af06" providerId="AD"/>
      </p:ext>
    </p:extLst>
  </p:cmAuthor>
  <p:cmAuthor id="8" name="Adam Radabaugh" initials="AR" lastIdx="2" clrIdx="7">
    <p:extLst>
      <p:ext uri="{19B8F6BF-5375-455C-9EA6-DF929625EA0E}">
        <p15:presenceInfo xmlns:p15="http://schemas.microsoft.com/office/powerpoint/2012/main" userId="S::adam.radabaugh@bdsmktg.com::ee8117c0-0197-4ac1-805f-2113337ac05d" providerId="AD"/>
      </p:ext>
    </p:extLst>
  </p:cmAuthor>
  <p:cmAuthor id="2" name="Lesa Moore" initials="LM" lastIdx="19" clrIdx="1">
    <p:extLst>
      <p:ext uri="{19B8F6BF-5375-455C-9EA6-DF929625EA0E}">
        <p15:presenceInfo xmlns:p15="http://schemas.microsoft.com/office/powerpoint/2012/main" userId="S::Lesa.Moore@bdssolutions.com::a0c1967e-c0da-42c5-902f-4dadb164d0ca" providerId="AD"/>
      </p:ext>
    </p:extLst>
  </p:cmAuthor>
  <p:cmAuthor id="3" name="Lesa Moore (CCS)" initials="LM(" lastIdx="2" clrIdx="2">
    <p:extLst>
      <p:ext uri="{19B8F6BF-5375-455C-9EA6-DF929625EA0E}">
        <p15:presenceInfo xmlns:p15="http://schemas.microsoft.com/office/powerpoint/2012/main" userId="S::lmoore@creativechannel.com::f8aa8621-a878-49d8-9f4e-a03c3ebbf7be" providerId="AD"/>
      </p:ext>
    </p:extLst>
  </p:cmAuthor>
  <p:cmAuthor id="4" name="Melissa Burke" initials="MB" lastIdx="4" clrIdx="3">
    <p:extLst>
      <p:ext uri="{19B8F6BF-5375-455C-9EA6-DF929625EA0E}">
        <p15:presenceInfo xmlns:p15="http://schemas.microsoft.com/office/powerpoint/2012/main" userId="S::melissa.burke@bdssolutions.com::cefa7681-49e0-441b-84b5-17283106a2ad" providerId="AD"/>
      </p:ext>
    </p:extLst>
  </p:cmAuthor>
  <p:cmAuthor id="5" name="George Plumb" initials="GP" lastIdx="3" clrIdx="4">
    <p:extLst>
      <p:ext uri="{19B8F6BF-5375-455C-9EA6-DF929625EA0E}">
        <p15:presenceInfo xmlns:p15="http://schemas.microsoft.com/office/powerpoint/2012/main" userId="S::George.Plumb@bdssolutions.com::549728ae-a2f7-41df-b8f2-189d1cb02bb3" providerId="AD"/>
      </p:ext>
    </p:extLst>
  </p:cmAuthor>
  <p:cmAuthor id="6" name="Eric Feldman" initials="EF" lastIdx="2" clrIdx="5">
    <p:extLst>
      <p:ext uri="{19B8F6BF-5375-455C-9EA6-DF929625EA0E}">
        <p15:presenceInfo xmlns:p15="http://schemas.microsoft.com/office/powerpoint/2012/main" userId="S::Eric.Feldman@bdssolutions.com::14bde721-2d44-4ad7-b5d7-48673d6fae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C3A"/>
    <a:srgbClr val="E2E2E2"/>
    <a:srgbClr val="7F7F7F"/>
    <a:srgbClr val="000000"/>
    <a:srgbClr val="DBDBDB"/>
    <a:srgbClr val="FAFAFA"/>
    <a:srgbClr val="2E333D"/>
    <a:srgbClr val="232323"/>
    <a:srgbClr val="E7E7E7"/>
    <a:srgbClr val="7B7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87C555-3D82-4EFE-BD1A-5467C1520F43}" v="4" dt="2024-12-11T22:29:21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4" autoAdjust="0"/>
    <p:restoredTop sz="87226" autoAdjust="0"/>
  </p:normalViewPr>
  <p:slideViewPr>
    <p:cSldViewPr snapToGrid="0">
      <p:cViewPr varScale="1">
        <p:scale>
          <a:sx n="93" d="100"/>
          <a:sy n="93" d="100"/>
        </p:scale>
        <p:origin x="1176" y="78"/>
      </p:cViewPr>
      <p:guideLst>
        <p:guide orient="horz" pos="816"/>
        <p:guide pos="384"/>
        <p:guide orient="horz" pos="648"/>
        <p:guide orient="horz" pos="3696"/>
        <p:guide orient="horz" pos="3408"/>
        <p:guide orient="horz" pos="1944"/>
        <p:guide pos="232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C6972-9F54-4BDE-8B3A-12934A101D85}" type="datetimeFigureOut">
              <a:rPr lang="en-US" smtClean="0"/>
              <a:t>1/28/2025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BE51-4819-4239-ACBB-22CA7BBA4A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93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2019/07/16/nine-in-10-workers-who-have-a-mentor-say-they-are-happy-in-their-jobs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ccarthymentoring.com/why-mentoring-what-the-stats-say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5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34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45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40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A0CC3A"/>
                </a:solidFill>
              </a:rPr>
              <a:t>Leverage the power of stories from your firsthand experiences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41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A0CC3A"/>
                </a:solidFill>
              </a:rPr>
              <a:t>Leverage the power of stories from your firsthand experiences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44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02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the Mentorship Program is to facilitate a structured and supportive environment dedicated to professional and personal development. Through a carefully matched mentee/mentor selection process, our objective is to offer enriching experiences for career and personal growth, enhance business acumen and leadership capabilities, foster cross-departmental knowledge sharing, contribute to organizational succession planning, and above all, empower mentees to navigate challenges, seize opportunities, and realize their full potential.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0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Let’s take a look a some of the various ways research states that Mentor can make a difference.</a:t>
            </a: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Other stats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In fact - In a recent study from LinkedIn  –   94% of employees stated they would stay in their current role longer if the company invested in their professional development</a:t>
            </a:r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</a:rPr>
              <a:t> </a:t>
            </a:r>
          </a:p>
          <a:p>
            <a:pPr rtl="0" fontAlgn="ctr"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e"/>
                <a:hlinkClick r:id="rId3"/>
              </a:rPr>
              <a:t>90%</a:t>
            </a:r>
            <a:r>
              <a:rPr lang="en-US" sz="1800" dirty="0">
                <a:effectLst/>
                <a:latin typeface="Calibre"/>
              </a:rPr>
              <a:t> of people with a workplace mentor say it’s valuable.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e"/>
                <a:hlinkClick r:id="rId4"/>
              </a:rPr>
              <a:t>89%</a:t>
            </a:r>
            <a:r>
              <a:rPr lang="en-US" sz="1800" dirty="0">
                <a:effectLst/>
                <a:latin typeface="Calibre"/>
              </a:rPr>
              <a:t> of those who have been mentored will also go on to mentor others.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e"/>
              </a:rPr>
              <a:t>67% of businesses reported an increase in productivity due to mentoring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87% of mentors and mentees feel empowered by their mentoring relationships and have developed greater confidence (Moving Ahead research, Turning the gender diversity dial) </a:t>
            </a: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82% state that mentoring relationships help foster meaningful connections between mentors and mentees, across departments and the organization (Moving Ahead research, Turning the gender diversity dial)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8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e"/>
              </a:rPr>
              <a:t>67% of businesses reported an increase in productivity due to mentoring</a:t>
            </a:r>
            <a:endParaRPr lang="en-US" sz="12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0CC3A"/>
              </a:solidFill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8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0CC3A"/>
                </a:solidFill>
                <a:ea typeface="Roboto"/>
                <a:cs typeface="Roboto"/>
              </a:rPr>
              <a:t>When managers change, their teams change.</a:t>
            </a:r>
            <a:r>
              <a:rPr lang="en-US" dirty="0">
                <a:solidFill>
                  <a:schemeClr val="bg1"/>
                </a:solidFill>
                <a:ea typeface="Roboto"/>
                <a:cs typeface="Roboto"/>
              </a:rPr>
              <a:t> Employees whose manager received mentoring reported changes in their own skills as a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9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primary purpose of the mentoring program is to partner with our employees on their personal and professional development –  as mentors we can help facilitate enriching experiences for their career and personal growth, help them explore and enhance their leadership capabilities, foster cross-departmental knowledge sharing and above, empower them to fully realize their potential;.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38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5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4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24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0BE51-4819-4239-ACBB-22CA7BBA4A2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9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w/ TITL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FC1AA-11C9-3E4E-B293-343D0E96E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53" y="496728"/>
            <a:ext cx="10702856" cy="710992"/>
          </a:xfrm>
        </p:spPr>
        <p:txBody>
          <a:bodyPr/>
          <a:lstStyle>
            <a:lvl1pPr>
              <a:defRPr sz="42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5D0DC-910C-9447-A579-B1649FF6B9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14651" y="265896"/>
            <a:ext cx="1016000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90E780-09E2-4339-8228-DD09B880D5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89592-23CE-408E-936D-893E201BCA8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1663" y="1301750"/>
            <a:ext cx="10702925" cy="4951413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R="0" lvl="0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Click to edit Master text styles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Second level</a:t>
            </a:r>
          </a:p>
          <a:p>
            <a:pPr marR="0" lvl="2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Third level</a:t>
            </a:r>
          </a:p>
          <a:p>
            <a:pPr marR="0" lvl="3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Fourth level</a:t>
            </a:r>
          </a:p>
          <a:p>
            <a:pPr marR="0" lvl="4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EC83E3-56B4-44AC-877F-4D46A785EA77}"/>
              </a:ext>
            </a:extLst>
          </p:cNvPr>
          <p:cNvSpPr/>
          <p:nvPr userDrawn="1"/>
        </p:nvSpPr>
        <p:spPr>
          <a:xfrm>
            <a:off x="499621" y="6334812"/>
            <a:ext cx="4675694" cy="52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BDS CONNECTED SOLUTIONS PROPRIETARY &amp;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4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w/ TITL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15824-CDA3-4E55-97A3-27EF7558B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168" r="11499" b="32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FC1AA-11C9-3E4E-B293-343D0E96E2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53" y="496728"/>
            <a:ext cx="10702856" cy="710992"/>
          </a:xfrm>
        </p:spPr>
        <p:txBody>
          <a:bodyPr/>
          <a:lstStyle>
            <a:lvl1pPr>
              <a:defRPr sz="42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2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ABE2D9-A13D-4FD5-BC1C-5A43EEF83012}"/>
              </a:ext>
            </a:extLst>
          </p:cNvPr>
          <p:cNvSpPr/>
          <p:nvPr userDrawn="1"/>
        </p:nvSpPr>
        <p:spPr>
          <a:xfrm>
            <a:off x="499621" y="6334812"/>
            <a:ext cx="4675694" cy="52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BDS CONNECTED SOLUTIONS PROPRIETARY &amp; CONFIDENTIAL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C85ED6-9E00-64CA-E7ED-4696462429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C3FB4-ABF3-EEFF-8F1D-AF97AEB1D5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032" y="0"/>
            <a:ext cx="12216384" cy="6871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94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C0AF14F-72F9-46C4-B781-F04CC69DD0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411" y="444838"/>
            <a:ext cx="11149180" cy="87163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409" y="1415605"/>
            <a:ext cx="11149182" cy="49113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R="0" lvl="0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Click to edit Master text styles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Second level</a:t>
            </a:r>
          </a:p>
          <a:p>
            <a:pPr marR="0" lvl="2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Third level</a:t>
            </a:r>
          </a:p>
          <a:p>
            <a:pPr marR="0" lvl="3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Fourth level</a:t>
            </a:r>
          </a:p>
          <a:p>
            <a:pPr marR="0" lvl="4" fontAlgn="auto">
              <a:lnSpc>
                <a:spcPct val="100000"/>
              </a:lnSpc>
              <a:spcAft>
                <a:spcPts val="0"/>
              </a:spcAft>
              <a:buClr>
                <a:schemeClr val="bg2"/>
              </a:buClr>
              <a:buSzTx/>
              <a:tabLst/>
            </a:pPr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58693" y="6459342"/>
            <a:ext cx="101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en-US" sz="900" spc="100" baseline="0" smtClean="0">
                <a:solidFill>
                  <a:schemeClr val="bg2"/>
                </a:solidFill>
              </a:defRPr>
            </a:lvl1pPr>
          </a:lstStyle>
          <a:p>
            <a:fld id="{7690E780-09E2-4339-8228-DD09B880D5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292D6-E6E4-06C6-5ACB-765B12B040A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295063" y="0"/>
            <a:ext cx="9255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Business\Internal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112228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70" r:id="rId2"/>
    <p:sldLayoutId id="2147483778" r:id="rId3"/>
  </p:sldLayoutIdLst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lang="en-US" sz="4000" b="1" kern="1200" cap="none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25000"/>
        </a:lnSpc>
        <a:spcBef>
          <a:spcPts val="0"/>
        </a:spcBef>
        <a:buFont typeface="Arial" pitchFamily="34" charset="0"/>
        <a:buChar char="•"/>
        <a:defRPr lang="en-US" sz="2000" kern="120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lnSpc>
          <a:spcPct val="125000"/>
        </a:lnSpc>
        <a:spcBef>
          <a:spcPts val="0"/>
        </a:spcBef>
        <a:buFont typeface="Arial" pitchFamily="34" charset="0"/>
        <a:buChar char="–"/>
        <a:defRPr lang="en-US" sz="1800" kern="120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0"/>
        </a:spcBef>
        <a:buFont typeface="Arial" pitchFamily="34" charset="0"/>
        <a:buChar char="•"/>
        <a:defRPr lang="en-US" sz="1600" kern="120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0"/>
        </a:spcBef>
        <a:buFont typeface="Arial" pitchFamily="34" charset="0"/>
        <a:buChar char="–"/>
        <a:defRPr lang="en-US" sz="1400" kern="120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0"/>
        </a:spcBef>
        <a:buFont typeface="Arial" pitchFamily="34" charset="0"/>
        <a:buChar char="»"/>
        <a:defRPr lang="en-US" sz="1400" kern="1200" dirty="0" smtClean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slide" Target="slide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1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slide" Target="slide9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7.png"/><Relationship Id="rId15" Type="http://schemas.openxmlformats.org/officeDocument/2006/relationships/slide" Target="slide26.xml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5" Type="http://schemas.openxmlformats.org/officeDocument/2006/relationships/slide" Target="slide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5" Type="http://schemas.openxmlformats.org/officeDocument/2006/relationships/slide" Target="slide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slide" Target="slide2.xml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hyperlink" Target="https://torch.io/blog/leveraging-coaching-and-mentoring-to-create-more-effective-leaders/" TargetMode="External"/><Relationship Id="rId5" Type="http://schemas.microsoft.com/office/2007/relationships/hdphoto" Target="../media/hdphoto1.wdp"/><Relationship Id="rId10" Type="http://schemas.openxmlformats.org/officeDocument/2006/relationships/slide" Target="slide2.xml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hyperlink" Target="https://torch.io/blog/leveraging-coaching-and-mentoring-to-create-more-effective-leaders/" TargetMode="Externa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11" Type="http://schemas.openxmlformats.org/officeDocument/2006/relationships/slide" Target="slide2.xml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046E8636-F4AA-B84F-BF0E-221E9D9479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02" r="18558"/>
          <a:stretch/>
        </p:blipFill>
        <p:spPr>
          <a:xfrm>
            <a:off x="301477" y="2091454"/>
            <a:ext cx="8708065" cy="2522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50551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08EFF9-9652-318E-30F3-8A04E4391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8" r="11499" b="32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A952773-7B5B-3E55-83D7-940F97D7F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07685"/>
              </p:ext>
            </p:extLst>
          </p:nvPr>
        </p:nvGraphicFramePr>
        <p:xfrm>
          <a:off x="626364" y="1173837"/>
          <a:ext cx="7624792" cy="542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6670">
                  <a:extLst>
                    <a:ext uri="{9D8B030D-6E8A-4147-A177-3AD203B41FA5}">
                      <a16:colId xmlns:a16="http://schemas.microsoft.com/office/drawing/2014/main" val="1259049976"/>
                    </a:ext>
                  </a:extLst>
                </a:gridCol>
                <a:gridCol w="6838122">
                  <a:extLst>
                    <a:ext uri="{9D8B030D-6E8A-4147-A177-3AD203B41FA5}">
                      <a16:colId xmlns:a16="http://schemas.microsoft.com/office/drawing/2014/main" val="2906062373"/>
                    </a:ext>
                  </a:extLst>
                </a:gridCol>
              </a:tblGrid>
              <a:tr h="377159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A0CC3A"/>
                          </a:solidFill>
                        </a:rPr>
                        <a:t>Jan</a:t>
                      </a: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9522221"/>
                  </a:ext>
                </a:extLst>
              </a:tr>
              <a:tr h="679326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A0CC3A"/>
                          </a:solidFill>
                        </a:rPr>
                        <a:t>Feb</a:t>
                      </a: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3767541"/>
                  </a:ext>
                </a:extLst>
              </a:tr>
              <a:tr h="518594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A0CC3A"/>
                          </a:solidFill>
                        </a:rPr>
                        <a:t>March</a:t>
                      </a: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1583581"/>
                  </a:ext>
                </a:extLst>
              </a:tr>
              <a:tr h="518594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A0CC3A"/>
                          </a:solidFill>
                        </a:rPr>
                        <a:t>May</a:t>
                      </a: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9524924"/>
                  </a:ext>
                </a:extLst>
              </a:tr>
              <a:tr h="518594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A0CC3A"/>
                          </a:solidFill>
                        </a:rPr>
                        <a:t>Aug</a:t>
                      </a: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0337763"/>
                  </a:ext>
                </a:extLst>
              </a:tr>
              <a:tr h="825036"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A0CC3A"/>
                          </a:solidFill>
                        </a:rPr>
                        <a:t>Nov</a:t>
                      </a: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  <a:p>
                      <a:pPr algn="r"/>
                      <a:endParaRPr lang="en-US" sz="13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A0CC3A"/>
                        </a:solidFill>
                      </a:endParaRPr>
                    </a:p>
                  </a:txBody>
                  <a:tcPr marL="18288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0CC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28364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F81F189-BC9A-05B2-5C8A-B25288026586}"/>
              </a:ext>
            </a:extLst>
          </p:cNvPr>
          <p:cNvSpPr txBox="1"/>
          <p:nvPr/>
        </p:nvSpPr>
        <p:spPr>
          <a:xfrm>
            <a:off x="411480" y="363211"/>
            <a:ext cx="6134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AFAFA"/>
                </a:solidFill>
                <a:latin typeface="+mj-lt"/>
              </a:rPr>
              <a:t>TIMELINE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751E0-9B48-32CF-C612-EB8DFF8B7DAC}"/>
              </a:ext>
            </a:extLst>
          </p:cNvPr>
          <p:cNvSpPr txBox="1"/>
          <p:nvPr/>
        </p:nvSpPr>
        <p:spPr>
          <a:xfrm>
            <a:off x="1536244" y="1280420"/>
            <a:ext cx="61722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A0CC3A"/>
                </a:solidFill>
              </a:rPr>
              <a:t>Mentor Kick-Off Meetings </a:t>
            </a:r>
            <a:r>
              <a:rPr lang="en-US" sz="1300" i="1" dirty="0">
                <a:solidFill>
                  <a:srgbClr val="A0CC3A"/>
                </a:solidFill>
              </a:rPr>
              <a:t>(3 options to choose from)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D0AED-51E6-2C84-5643-FD33222E86BD}"/>
              </a:ext>
            </a:extLst>
          </p:cNvPr>
          <p:cNvSpPr txBox="1"/>
          <p:nvPr/>
        </p:nvSpPr>
        <p:spPr>
          <a:xfrm>
            <a:off x="1536244" y="1723068"/>
            <a:ext cx="7408978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A0CC3A"/>
                </a:solidFill>
              </a:rPr>
              <a:t>Finalize Mentees candidate list &amp; send invitations to participate </a:t>
            </a:r>
          </a:p>
          <a:p>
            <a:r>
              <a:rPr lang="en-US" sz="1300" dirty="0">
                <a:solidFill>
                  <a:srgbClr val="A0CC3A"/>
                </a:solidFill>
              </a:rPr>
              <a:t>Host Mentee Kick-Off Meetings </a:t>
            </a:r>
            <a:r>
              <a:rPr lang="en-US" sz="1300" i="1" dirty="0">
                <a:solidFill>
                  <a:srgbClr val="A0CC3A"/>
                </a:solidFill>
              </a:rPr>
              <a:t>(3 options to choose from)</a:t>
            </a:r>
            <a:br>
              <a:rPr lang="en-US" sz="1300" i="1" dirty="0">
                <a:solidFill>
                  <a:srgbClr val="A0CC3A"/>
                </a:solidFill>
              </a:rPr>
            </a:br>
            <a:r>
              <a:rPr lang="en-US" sz="1300" dirty="0">
                <a:solidFill>
                  <a:srgbClr val="A0CC3A"/>
                </a:solidFill>
              </a:rPr>
              <a:t>Provide kick-off meeting attendees access to the interactive “</a:t>
            </a:r>
            <a:r>
              <a:rPr lang="en-US" sz="1300" i="1" dirty="0">
                <a:solidFill>
                  <a:srgbClr val="A0CC3A"/>
                </a:solidFill>
              </a:rPr>
              <a:t>Mentor Bio Media</a:t>
            </a:r>
            <a:r>
              <a:rPr lang="en-US" sz="1300" dirty="0">
                <a:solidFill>
                  <a:srgbClr val="A0CC3A"/>
                </a:solidFill>
              </a:rPr>
              <a:t>” Files</a:t>
            </a:r>
          </a:p>
          <a:p>
            <a:r>
              <a:rPr lang="en-US" sz="1300" dirty="0">
                <a:solidFill>
                  <a:srgbClr val="A0CC3A"/>
                </a:solidFill>
              </a:rPr>
              <a:t>Mentees complete “</a:t>
            </a:r>
            <a:r>
              <a:rPr lang="en-US" sz="1300" i="1" dirty="0">
                <a:solidFill>
                  <a:srgbClr val="A0CC3A"/>
                </a:solidFill>
              </a:rPr>
              <a:t>Mentee Participant Application</a:t>
            </a:r>
            <a:r>
              <a:rPr lang="en-US" sz="1300" dirty="0">
                <a:solidFill>
                  <a:srgbClr val="A0CC3A"/>
                </a:solidFill>
              </a:rPr>
              <a:t>” &amp; request mentors </a:t>
            </a:r>
            <a:r>
              <a:rPr lang="en-US" sz="1300" i="1" dirty="0">
                <a:solidFill>
                  <a:srgbClr val="A0CC3A"/>
                </a:solidFill>
              </a:rPr>
              <a:t>(1</a:t>
            </a:r>
            <a:r>
              <a:rPr lang="en-US" sz="1300" i="1" baseline="30000" dirty="0">
                <a:solidFill>
                  <a:srgbClr val="A0CC3A"/>
                </a:solidFill>
              </a:rPr>
              <a:t>st</a:t>
            </a:r>
            <a:r>
              <a:rPr lang="en-US" sz="1300" i="1" dirty="0">
                <a:solidFill>
                  <a:srgbClr val="A0CC3A"/>
                </a:solidFill>
              </a:rPr>
              <a:t>, 2</a:t>
            </a:r>
            <a:r>
              <a:rPr lang="en-US" sz="1300" i="1" baseline="30000" dirty="0">
                <a:solidFill>
                  <a:srgbClr val="A0CC3A"/>
                </a:solidFill>
              </a:rPr>
              <a:t>nd</a:t>
            </a:r>
            <a:r>
              <a:rPr lang="en-US" sz="1300" i="1" dirty="0">
                <a:solidFill>
                  <a:srgbClr val="A0CC3A"/>
                </a:solidFill>
              </a:rPr>
              <a:t>, 3</a:t>
            </a:r>
            <a:r>
              <a:rPr lang="en-US" sz="1300" i="1" baseline="30000" dirty="0">
                <a:solidFill>
                  <a:srgbClr val="A0CC3A"/>
                </a:solidFill>
              </a:rPr>
              <a:t>rd</a:t>
            </a:r>
            <a:r>
              <a:rPr lang="en-US" sz="1300" i="1" dirty="0">
                <a:solidFill>
                  <a:srgbClr val="A0CC3A"/>
                </a:solidFill>
              </a:rPr>
              <a:t> choice)</a:t>
            </a:r>
          </a:p>
          <a:p>
            <a:r>
              <a:rPr lang="en-US" sz="1300" i="0" dirty="0">
                <a:solidFill>
                  <a:srgbClr val="A0CC3A"/>
                </a:solidFill>
              </a:rPr>
              <a:t>Mentees request 3-month, 6-month or 9-month mentoring experience</a:t>
            </a:r>
          </a:p>
          <a:p>
            <a:r>
              <a:rPr lang="en-US" sz="1300" dirty="0">
                <a:solidFill>
                  <a:srgbClr val="A0CC3A"/>
                </a:solidFill>
              </a:rPr>
              <a:t>TD &amp; HRBPs Match mentees with mentors - gain acceptance from mentor</a:t>
            </a:r>
          </a:p>
          <a:p>
            <a:r>
              <a:rPr lang="en-US" sz="1300" dirty="0">
                <a:solidFill>
                  <a:srgbClr val="A0CC3A"/>
                </a:solidFill>
              </a:rPr>
              <a:t>Send out match notification emails with next step instructions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13072-D6AB-1306-7163-0E40DA787042}"/>
              </a:ext>
            </a:extLst>
          </p:cNvPr>
          <p:cNvSpPr txBox="1"/>
          <p:nvPr/>
        </p:nvSpPr>
        <p:spPr>
          <a:xfrm>
            <a:off x="1536244" y="3404795"/>
            <a:ext cx="61722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A0CC3A"/>
                </a:solidFill>
              </a:rPr>
              <a:t>Give Mentors &amp; Mentees access to “</a:t>
            </a:r>
            <a:r>
              <a:rPr lang="en-US" sz="1300" i="1" dirty="0">
                <a:solidFill>
                  <a:srgbClr val="A0CC3A"/>
                </a:solidFill>
              </a:rPr>
              <a:t>Mentor Program Resources</a:t>
            </a:r>
            <a:r>
              <a:rPr lang="en-US" sz="1300" dirty="0">
                <a:solidFill>
                  <a:srgbClr val="A0CC3A"/>
                </a:solidFill>
              </a:rPr>
              <a:t>” on the Hub</a:t>
            </a:r>
          </a:p>
          <a:p>
            <a:r>
              <a:rPr lang="en-US" sz="1300" dirty="0">
                <a:solidFill>
                  <a:srgbClr val="A0CC3A"/>
                </a:solidFill>
              </a:rPr>
              <a:t>Initial Mentor/Mentee Meetings take place</a:t>
            </a:r>
          </a:p>
          <a:p>
            <a:r>
              <a:rPr lang="en-US" sz="1300" dirty="0">
                <a:solidFill>
                  <a:srgbClr val="A0CC3A"/>
                </a:solidFill>
              </a:rPr>
              <a:t>Mentees &amp; Mentors complete the initial meeting checklist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C7933-760B-4BA2-3E16-9EAFFBCD6B0E}"/>
              </a:ext>
            </a:extLst>
          </p:cNvPr>
          <p:cNvSpPr txBox="1"/>
          <p:nvPr/>
        </p:nvSpPr>
        <p:spPr>
          <a:xfrm>
            <a:off x="1551153" y="4280724"/>
            <a:ext cx="61423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A0CC3A"/>
                </a:solidFill>
              </a:rPr>
              <a:t>TD &amp; HRPBs conduct 3-month check-ins</a:t>
            </a:r>
          </a:p>
          <a:p>
            <a:r>
              <a:rPr lang="en-US" sz="1300" dirty="0">
                <a:solidFill>
                  <a:srgbClr val="A0CC3A"/>
                </a:solidFill>
              </a:rPr>
              <a:t>Wrap-up of 3-month mentorships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DB607-D194-ECBF-053A-C250FC6A63A8}"/>
              </a:ext>
            </a:extLst>
          </p:cNvPr>
          <p:cNvSpPr txBox="1"/>
          <p:nvPr/>
        </p:nvSpPr>
        <p:spPr>
          <a:xfrm>
            <a:off x="1536244" y="4946326"/>
            <a:ext cx="61423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A0CC3A"/>
                </a:solidFill>
              </a:rPr>
              <a:t>TD &amp; HRPBs conduct 6-month check-ins</a:t>
            </a:r>
          </a:p>
          <a:p>
            <a:r>
              <a:rPr lang="en-US" sz="1300" dirty="0">
                <a:solidFill>
                  <a:srgbClr val="A0CC3A"/>
                </a:solidFill>
              </a:rPr>
              <a:t>Wrap-up of 6-month mentorships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DCEFEE-D881-CF3C-489B-D7D5FACC5CB6}"/>
              </a:ext>
            </a:extLst>
          </p:cNvPr>
          <p:cNvSpPr txBox="1"/>
          <p:nvPr/>
        </p:nvSpPr>
        <p:spPr>
          <a:xfrm>
            <a:off x="1536244" y="5629907"/>
            <a:ext cx="614238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A0CC3A"/>
                </a:solidFill>
              </a:rPr>
              <a:t>Last Mentor/Mentee meetings take place</a:t>
            </a:r>
          </a:p>
          <a:p>
            <a:r>
              <a:rPr lang="en-US" sz="1300" dirty="0">
                <a:solidFill>
                  <a:srgbClr val="A0CC3A"/>
                </a:solidFill>
              </a:rPr>
              <a:t>Host Lunch &amp; Learn Recaps</a:t>
            </a:r>
          </a:p>
          <a:p>
            <a:r>
              <a:rPr lang="en-US" sz="1300" dirty="0">
                <a:solidFill>
                  <a:srgbClr val="A0CC3A"/>
                </a:solidFill>
              </a:rPr>
              <a:t>Host Program celebration with certificates of completion</a:t>
            </a:r>
          </a:p>
          <a:p>
            <a:r>
              <a:rPr lang="en-US" sz="1300" dirty="0">
                <a:solidFill>
                  <a:srgbClr val="A0CC3A"/>
                </a:solidFill>
              </a:rPr>
              <a:t>Complete post program evaluations</a:t>
            </a:r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D9337C9-88D4-FE7F-E7A6-35303B1DB9A2}"/>
              </a:ext>
            </a:extLst>
          </p:cNvPr>
          <p:cNvSpPr/>
          <p:nvPr/>
        </p:nvSpPr>
        <p:spPr>
          <a:xfrm>
            <a:off x="10007020" y="20554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03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0F4BD5-5C9C-D701-423A-4A615C4DF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2" y="0"/>
            <a:ext cx="12216384" cy="6871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E5F2F-A229-632E-191C-0905AE770D5D}"/>
              </a:ext>
            </a:extLst>
          </p:cNvPr>
          <p:cNvSpPr txBox="1"/>
          <p:nvPr/>
        </p:nvSpPr>
        <p:spPr>
          <a:xfrm>
            <a:off x="1184105" y="2786449"/>
            <a:ext cx="855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AFAFA"/>
                </a:solidFill>
                <a:latin typeface="+mj-lt"/>
              </a:rPr>
              <a:t>SELECTION &amp; MATCHING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52BAA-96A9-A504-D9A9-F7562813E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35" y="2548767"/>
            <a:ext cx="9194634" cy="2688153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0C461E7A-A6B8-A981-E590-68AF805E815C}"/>
              </a:ext>
            </a:extLst>
          </p:cNvPr>
          <p:cNvSpPr/>
          <p:nvPr/>
        </p:nvSpPr>
        <p:spPr>
          <a:xfrm>
            <a:off x="8774130" y="42124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5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C2254A-7F56-1537-5CA4-6330960D2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8" r="11499" b="32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AD0BF-6D84-AF91-C44E-AF2665107EEA}"/>
              </a:ext>
            </a:extLst>
          </p:cNvPr>
          <p:cNvSpPr/>
          <p:nvPr/>
        </p:nvSpPr>
        <p:spPr>
          <a:xfrm>
            <a:off x="496896" y="2178994"/>
            <a:ext cx="2467022" cy="3891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BECOMING A MENTOR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8D7A0-B13C-032E-D0A0-6A1524BCA1D9}"/>
              </a:ext>
            </a:extLst>
          </p:cNvPr>
          <p:cNvSpPr txBox="1"/>
          <p:nvPr/>
        </p:nvSpPr>
        <p:spPr>
          <a:xfrm>
            <a:off x="602453" y="1627991"/>
            <a:ext cx="7700211" cy="426270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A0CC3A"/>
                </a:solidFill>
              </a:rPr>
              <a:t>MENTORS</a:t>
            </a:r>
            <a:r>
              <a:rPr lang="en-US" dirty="0">
                <a:solidFill>
                  <a:srgbClr val="A0CC3A"/>
                </a:solidFill>
              </a:rPr>
              <a:t> </a:t>
            </a:r>
            <a:r>
              <a:rPr lang="en-US" b="1" dirty="0">
                <a:solidFill>
                  <a:srgbClr val="A0CC3A"/>
                </a:solidFill>
              </a:rPr>
              <a:t>may request to be involved or may be recommended by others</a:t>
            </a:r>
            <a:r>
              <a:rPr lang="en-US" dirty="0">
                <a:solidFill>
                  <a:srgbClr val="A0CC3A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Criteria for Involvement:</a:t>
            </a:r>
          </a:p>
          <a:p>
            <a:endParaRPr lang="en-US" sz="1400" dirty="0">
              <a:solidFill>
                <a:srgbClr val="A0CC3A"/>
              </a:solidFill>
            </a:endParaRP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Employed with BDS for at least 12 months </a:t>
            </a:r>
            <a:r>
              <a:rPr lang="en-US" sz="1200" dirty="0">
                <a:solidFill>
                  <a:srgbClr val="A0CC3A"/>
                </a:solidFill>
              </a:rPr>
              <a:t>-- </a:t>
            </a:r>
            <a:r>
              <a:rPr lang="en-US" sz="1200" i="1" dirty="0">
                <a:solidFill>
                  <a:srgbClr val="A0CC3A"/>
                </a:solidFill>
              </a:rPr>
              <a:t>exceptions made with senior level approval </a:t>
            </a:r>
            <a:endParaRPr lang="en-US" sz="1400" i="1" dirty="0">
              <a:solidFill>
                <a:srgbClr val="A0CC3A"/>
              </a:solidFill>
            </a:endParaRP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Endorsed by Direct Manager or a BDS VP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Positive role model of BDS values of Authenticity, Achievement &amp; Agility 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Familiar with &amp; adheres to all company policies &amp; employment requirements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Committed to program time requirements</a:t>
            </a:r>
            <a:endParaRPr lang="en-US" sz="1400" i="1" dirty="0">
              <a:solidFill>
                <a:srgbClr val="A0CC3A"/>
              </a:solidFill>
            </a:endParaRPr>
          </a:p>
          <a:p>
            <a:pPr marL="1089025" lvl="2" indent="-1746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A0CC3A"/>
                </a:solidFill>
              </a:rPr>
              <a:t>2024 year</a:t>
            </a:r>
          </a:p>
          <a:p>
            <a:pPr marL="1089025" lvl="2" indent="-1746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A0CC3A"/>
                </a:solidFill>
              </a:rPr>
              <a:t>3-month , 6-month , or 9-month timeframe as requested by Mentee</a:t>
            </a:r>
          </a:p>
          <a:p>
            <a:pPr marL="1089025" lvl="2" indent="-174625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A0CC3A"/>
                </a:solidFill>
              </a:rPr>
              <a:t>Minimum of  2-3 hours per month</a:t>
            </a:r>
            <a:endParaRPr lang="en-US" sz="1400" dirty="0">
              <a:solidFill>
                <a:srgbClr val="A0CC3A"/>
              </a:solidFill>
            </a:endParaRP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Provides needed information to create online interactive “</a:t>
            </a:r>
            <a:r>
              <a:rPr lang="en-US" sz="1400" i="1" dirty="0">
                <a:solidFill>
                  <a:srgbClr val="A0CC3A"/>
                </a:solidFill>
              </a:rPr>
              <a:t>Bio Media File</a:t>
            </a:r>
            <a:r>
              <a:rPr lang="en-US" sz="1400" dirty="0">
                <a:solidFill>
                  <a:srgbClr val="A0CC3A"/>
                </a:solidFill>
              </a:rPr>
              <a:t>”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Understands &amp; strives to meet defined “</a:t>
            </a:r>
            <a:r>
              <a:rPr lang="en-US" sz="1400" i="1" dirty="0">
                <a:solidFill>
                  <a:srgbClr val="A0CC3A"/>
                </a:solidFill>
              </a:rPr>
              <a:t>Mentor Role Expectations</a:t>
            </a:r>
            <a:r>
              <a:rPr lang="en-US" sz="1400" dirty="0">
                <a:solidFill>
                  <a:srgbClr val="A0CC3A"/>
                </a:solidFill>
              </a:rPr>
              <a:t>”</a:t>
            </a:r>
          </a:p>
        </p:txBody>
      </p: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59836F44-6D83-BE2C-E3A6-13F20930D88D}"/>
              </a:ext>
            </a:extLst>
          </p:cNvPr>
          <p:cNvSpPr/>
          <p:nvPr/>
        </p:nvSpPr>
        <p:spPr>
          <a:xfrm>
            <a:off x="9904285" y="20553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283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17D014A-DC15-811B-2EA6-CEFD42DF5D64}"/>
              </a:ext>
            </a:extLst>
          </p:cNvPr>
          <p:cNvSpPr txBox="1"/>
          <p:nvPr/>
        </p:nvSpPr>
        <p:spPr>
          <a:xfrm>
            <a:off x="914689" y="1889457"/>
            <a:ext cx="2842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AFAFA"/>
                </a:solidFill>
                <a:latin typeface="+mj-lt"/>
                <a:ea typeface="+mj-ea"/>
                <a:cs typeface="Arial" panose="020B0604020202020204" pitchFamily="34" charset="0"/>
              </a:rPr>
              <a:t>THANK YOU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E1DF22-25F8-16F5-CEB1-747A412D4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7" t="18963" r="51908" b="25618"/>
          <a:stretch/>
        </p:blipFill>
        <p:spPr>
          <a:xfrm>
            <a:off x="724675" y="2011908"/>
            <a:ext cx="3929209" cy="1417092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31A7F06D-8A0F-2248-5F80-56958BF0C7B9}"/>
              </a:ext>
            </a:extLst>
          </p:cNvPr>
          <p:cNvSpPr/>
          <p:nvPr/>
        </p:nvSpPr>
        <p:spPr>
          <a:xfrm>
            <a:off x="9894009" y="10276"/>
            <a:ext cx="1273996" cy="664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28873F-D89F-C8AE-6F15-41FDEFDE7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371632"/>
              </p:ext>
            </p:extLst>
          </p:nvPr>
        </p:nvGraphicFramePr>
        <p:xfrm>
          <a:off x="5095426" y="548241"/>
          <a:ext cx="5976634" cy="5824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739">
                  <a:extLst>
                    <a:ext uri="{9D8B030D-6E8A-4147-A177-3AD203B41FA5}">
                      <a16:colId xmlns:a16="http://schemas.microsoft.com/office/drawing/2014/main" val="298748860"/>
                    </a:ext>
                  </a:extLst>
                </a:gridCol>
                <a:gridCol w="2266604">
                  <a:extLst>
                    <a:ext uri="{9D8B030D-6E8A-4147-A177-3AD203B41FA5}">
                      <a16:colId xmlns:a16="http://schemas.microsoft.com/office/drawing/2014/main" val="1380836845"/>
                    </a:ext>
                  </a:extLst>
                </a:gridCol>
                <a:gridCol w="2262291">
                  <a:extLst>
                    <a:ext uri="{9D8B030D-6E8A-4147-A177-3AD203B41FA5}">
                      <a16:colId xmlns:a16="http://schemas.microsoft.com/office/drawing/2014/main" val="1688476181"/>
                    </a:ext>
                  </a:extLst>
                </a:gridCol>
              </a:tblGrid>
              <a:tr h="229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solidFill>
                            <a:srgbClr val="A0CC3A"/>
                          </a:solidFill>
                          <a:effectLst/>
                          <a:latin typeface="+mj-lt"/>
                        </a:rPr>
                        <a:t>MENTOR</a:t>
                      </a:r>
                      <a:endParaRPr lang="en-US" sz="1100" b="1" i="0" u="none" strike="noStrike">
                        <a:solidFill>
                          <a:srgbClr val="A0CC3A"/>
                        </a:solidFill>
                        <a:effectLst/>
                        <a:latin typeface="+mj-lt"/>
                      </a:endParaRPr>
                    </a:p>
                  </a:txBody>
                  <a:tcPr marL="6750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7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A0CC3A"/>
                          </a:solidFill>
                          <a:effectLst/>
                          <a:latin typeface="+mj-lt"/>
                        </a:rPr>
                        <a:t>ROLE</a:t>
                      </a:r>
                    </a:p>
                  </a:txBody>
                  <a:tcPr marL="6750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7882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solidFill>
                            <a:srgbClr val="A0CC3A"/>
                          </a:solidFill>
                          <a:effectLst/>
                          <a:latin typeface="+mj-lt"/>
                        </a:rPr>
                        <a:t>ACCOUNT/DEPARTMENT</a:t>
                      </a:r>
                      <a:endParaRPr lang="en-US" sz="1100" b="1" i="0" u="none" strike="noStrike">
                        <a:solidFill>
                          <a:srgbClr val="A0CC3A"/>
                        </a:solidFill>
                        <a:effectLst/>
                        <a:latin typeface="+mj-lt"/>
                      </a:endParaRPr>
                    </a:p>
                  </a:txBody>
                  <a:tcPr marL="6750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7882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074099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Tracy Neff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Executive Vice President,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905939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Cory Hedin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Executive Vice President,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8469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Jack Murphy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Executive Vice President,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99901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Hanoz Gandhi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Vice President, Technology &amp; Analytics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Technology &amp; Analytics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626700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Cari Desiderio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Vice President, Human Resources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Human Resources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953743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Joe Cundari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Vice President, Finance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Finance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2702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Jennifer Fisher-Finnegan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Vice President, Sales &amp; Marketing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Sales &amp; Business Dev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654983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Tara Hankins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Vice President,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AMD, Flex Force, Luxottica, Midea, Moto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67006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Christina Ibach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Vice President,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Meta, iRobot, Qualcomm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355245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Stan Sliva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Vice President, Client Development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Business Development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732258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Lauren Judkins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Vice President,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26576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Jeremy Rodgers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Vice President, Operations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Internal Operations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267211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Melissa Burke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Associate Vice President, Marketing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Marketing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888852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Lisa Nichols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Associate Vice President,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78124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George Plumb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Director, Marketing Strategy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Marketing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603784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Mollie Gray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Director,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Microsoft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505638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Manny Gouveia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Microsoft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296101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John Fontana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Director,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523892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Kia Reed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Human Resources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Human Resources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204232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Laura Miller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Talent Acquisition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Recruiting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207604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Lisa Ryerson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Marketing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Marketing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885718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Alexandra Nelson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Strategy &amp; Analytics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Analytics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862466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Mike Gonzalez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629352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John Barnett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142308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Mary Meeks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Field Operations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968361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Dan Kress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Field Operations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408241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Jason Jones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Midea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76686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Rita Sams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Retail Operations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Retail Operations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152679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Heidi Wahrhaftig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National Operations Manager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Flex Force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754011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John Mullins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Business Analyst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Information Technology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60670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James Dyer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Manager, Data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Information Technology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075914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Kris Mora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Manager, Analytics &amp; Strategy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Information Technology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577557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Shelbie Smith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Manager,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895794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Kricket Morton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Manager, Client Service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276339"/>
                  </a:ext>
                </a:extLst>
              </a:tr>
              <a:tr h="15985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Haylee Brown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Sr. Results Manager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Break Fix</a:t>
                      </a:r>
                    </a:p>
                  </a:txBody>
                  <a:tcPr marL="70078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C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238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8D35D84-B191-BABB-A8BA-02E9AA5B04F7}"/>
              </a:ext>
            </a:extLst>
          </p:cNvPr>
          <p:cNvSpPr txBox="1"/>
          <p:nvPr/>
        </p:nvSpPr>
        <p:spPr>
          <a:xfrm>
            <a:off x="1715799" y="3274605"/>
            <a:ext cx="1045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A0CC3A"/>
                </a:solidFill>
                <a:latin typeface="+mj-lt"/>
              </a:rPr>
              <a:t>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D31E60-E486-3C1A-3030-FF312248AADD}"/>
              </a:ext>
            </a:extLst>
          </p:cNvPr>
          <p:cNvSpPr txBox="1"/>
          <p:nvPr/>
        </p:nvSpPr>
        <p:spPr>
          <a:xfrm>
            <a:off x="1643800" y="3241482"/>
            <a:ext cx="1045479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+mj-lt"/>
              </a:rPr>
              <a:t>35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764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47D7E7-6FBF-19CF-2E92-C64E8228E270}"/>
              </a:ext>
            </a:extLst>
          </p:cNvPr>
          <p:cNvSpPr/>
          <p:nvPr/>
        </p:nvSpPr>
        <p:spPr>
          <a:xfrm>
            <a:off x="496896" y="2198450"/>
            <a:ext cx="2467022" cy="3891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BECOMING A MENTEE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F466C-3DA2-9122-0379-3CB93D434CD3}"/>
              </a:ext>
            </a:extLst>
          </p:cNvPr>
          <p:cNvSpPr txBox="1"/>
          <p:nvPr/>
        </p:nvSpPr>
        <p:spPr>
          <a:xfrm>
            <a:off x="602452" y="1642463"/>
            <a:ext cx="9656669" cy="429348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A0CC3A"/>
                </a:solidFill>
              </a:rPr>
              <a:t>MENTEES may request to be involved or may be recommended by others 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Criteria for Involvement: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A0CC3A"/>
              </a:solidFill>
            </a:endParaRP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Employed with BDS for at least </a:t>
            </a:r>
            <a:r>
              <a:rPr lang="en-US" sz="1400" b="1" dirty="0">
                <a:solidFill>
                  <a:srgbClr val="A0CC3A"/>
                </a:solidFill>
              </a:rPr>
              <a:t>18 months </a:t>
            </a:r>
            <a:r>
              <a:rPr lang="en-US" sz="1200" dirty="0">
                <a:solidFill>
                  <a:srgbClr val="A0CC3A"/>
                </a:solidFill>
              </a:rPr>
              <a:t>-- </a:t>
            </a:r>
            <a:r>
              <a:rPr lang="en-US" sz="1200" i="1" dirty="0">
                <a:solidFill>
                  <a:srgbClr val="A0CC3A"/>
                </a:solidFill>
              </a:rPr>
              <a:t>exceptions made with Director or above approval </a:t>
            </a:r>
            <a:endParaRPr lang="en-US" sz="1400" i="1" dirty="0">
              <a:solidFill>
                <a:srgbClr val="A0CC3A"/>
              </a:solidFill>
            </a:endParaRP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A0CC3A"/>
                </a:solidFill>
              </a:rPr>
              <a:t>Salaried or hourly full-time </a:t>
            </a:r>
            <a:r>
              <a:rPr lang="en-US" sz="1400" dirty="0">
                <a:solidFill>
                  <a:srgbClr val="A0CC3A"/>
                </a:solidFill>
              </a:rPr>
              <a:t>employment status</a:t>
            </a:r>
            <a:r>
              <a:rPr lang="en-US" sz="1400" i="1" dirty="0">
                <a:solidFill>
                  <a:srgbClr val="A0CC3A"/>
                </a:solidFill>
              </a:rPr>
              <a:t> </a:t>
            </a:r>
            <a:r>
              <a:rPr lang="en-US" sz="1200" i="1" dirty="0">
                <a:solidFill>
                  <a:srgbClr val="A0CC3A"/>
                </a:solidFill>
              </a:rPr>
              <a:t>-- rare part-time exception made with Sr. Executive approval </a:t>
            </a:r>
            <a:endParaRPr lang="en-US" sz="1200" dirty="0">
              <a:solidFill>
                <a:srgbClr val="A0CC3A"/>
              </a:solidFill>
            </a:endParaRP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Endorsed by Direct Manager, Director or VP </a:t>
            </a:r>
            <a:r>
              <a:rPr lang="en-US" sz="1200" dirty="0">
                <a:solidFill>
                  <a:srgbClr val="A0CC3A"/>
                </a:solidFill>
              </a:rPr>
              <a:t>--</a:t>
            </a:r>
            <a:r>
              <a:rPr lang="en-US" sz="1200" i="1" dirty="0">
                <a:solidFill>
                  <a:srgbClr val="A0CC3A"/>
                </a:solidFill>
              </a:rPr>
              <a:t> includes Direct Manager approval for program time commitment </a:t>
            </a:r>
            <a:endParaRPr lang="en-US" sz="1400" i="1" dirty="0">
              <a:solidFill>
                <a:srgbClr val="A0CC3A"/>
              </a:solidFill>
            </a:endParaRP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Familiar with &amp; adheres to all company policies &amp; employment requirements  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Positive role model of BDS values of </a:t>
            </a:r>
            <a:r>
              <a:rPr lang="en-US" sz="1400" b="1" dirty="0">
                <a:solidFill>
                  <a:srgbClr val="A0CC3A"/>
                </a:solidFill>
              </a:rPr>
              <a:t>Authenticity, Achievement &amp; Agility 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Committed to program time requirements  </a:t>
            </a:r>
            <a:endParaRPr lang="en-US" sz="1400" i="1" dirty="0">
              <a:solidFill>
                <a:srgbClr val="A0CC3A"/>
              </a:solidFill>
            </a:endParaRPr>
          </a:p>
          <a:p>
            <a:pPr marL="1089025" lvl="2" indent="-1746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A0CC3A"/>
                </a:solidFill>
              </a:rPr>
              <a:t>2024 year</a:t>
            </a:r>
          </a:p>
          <a:p>
            <a:pPr marL="1089025" lvl="2" indent="-1746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A0CC3A"/>
                </a:solidFill>
              </a:rPr>
              <a:t>3-month / 6-month / 9-month timeframe as requested by Mentee</a:t>
            </a:r>
          </a:p>
          <a:p>
            <a:pPr marL="1089025" lvl="2" indent="-174625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rgbClr val="A0CC3A"/>
                </a:solidFill>
              </a:rPr>
              <a:t>Minimum of  2-3 hours per month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Understands &amp; strives to meet defined “</a:t>
            </a:r>
            <a:r>
              <a:rPr lang="en-US" sz="1400" b="1" i="1" dirty="0">
                <a:solidFill>
                  <a:srgbClr val="A0CC3A"/>
                </a:solidFill>
              </a:rPr>
              <a:t>Mentee Role Expectations</a:t>
            </a:r>
            <a:r>
              <a:rPr lang="en-US" sz="1400" dirty="0">
                <a:solidFill>
                  <a:srgbClr val="A0CC3A"/>
                </a:solidFill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EED92-73BE-8CBC-A6DA-9615E89A4A3A}"/>
              </a:ext>
            </a:extLst>
          </p:cNvPr>
          <p:cNvSpPr txBox="1"/>
          <p:nvPr/>
        </p:nvSpPr>
        <p:spPr>
          <a:xfrm>
            <a:off x="8016032" y="5122446"/>
            <a:ext cx="1876928" cy="646331"/>
          </a:xfrm>
          <a:prstGeom prst="rect">
            <a:avLst/>
          </a:prstGeom>
          <a:solidFill>
            <a:srgbClr val="A0CC3A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</a:rPr>
              <a:t>You can be a both a mentor &amp; a mentee</a:t>
            </a: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3F437B29-7D12-8438-8C67-8B0ADB0D5CB6}"/>
              </a:ext>
            </a:extLst>
          </p:cNvPr>
          <p:cNvSpPr/>
          <p:nvPr/>
        </p:nvSpPr>
        <p:spPr>
          <a:xfrm>
            <a:off x="9873459" y="20551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438854DB-AD23-0957-1A75-3EA400D07110}"/>
              </a:ext>
            </a:extLst>
          </p:cNvPr>
          <p:cNvSpPr/>
          <p:nvPr/>
        </p:nvSpPr>
        <p:spPr>
          <a:xfrm>
            <a:off x="9914556" y="1028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180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47D7E7-6FBF-19CF-2E92-C64E8228E270}"/>
              </a:ext>
            </a:extLst>
          </p:cNvPr>
          <p:cNvSpPr/>
          <p:nvPr/>
        </p:nvSpPr>
        <p:spPr>
          <a:xfrm>
            <a:off x="496896" y="2198450"/>
            <a:ext cx="2962230" cy="3891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THE 2-3 HOUR MONTHLY EXPECTATION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F466C-3DA2-9122-0379-3CB93D434CD3}"/>
              </a:ext>
            </a:extLst>
          </p:cNvPr>
          <p:cNvSpPr txBox="1"/>
          <p:nvPr/>
        </p:nvSpPr>
        <p:spPr>
          <a:xfrm>
            <a:off x="602451" y="1642463"/>
            <a:ext cx="10051371" cy="462177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A0CC3A"/>
                </a:solidFill>
              </a:rPr>
              <a:t>What can the </a:t>
            </a:r>
            <a:r>
              <a:rPr lang="en-US" b="1" u="sng" dirty="0">
                <a:solidFill>
                  <a:srgbClr val="A0CC3A"/>
                </a:solidFill>
              </a:rPr>
              <a:t>minimum</a:t>
            </a:r>
            <a:r>
              <a:rPr lang="en-US" b="1" dirty="0">
                <a:solidFill>
                  <a:srgbClr val="A0CC3A"/>
                </a:solidFill>
              </a:rPr>
              <a:t> of 2-3 hours per month look like?</a:t>
            </a:r>
          </a:p>
          <a:p>
            <a:pPr>
              <a:spcAft>
                <a:spcPts val="1200"/>
              </a:spcAft>
            </a:pPr>
            <a:r>
              <a:rPr lang="en-US" sz="1600" b="1" dirty="0"/>
              <a:t>2-3 Hour Per Month Criteria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A0CC3A"/>
              </a:solidFill>
            </a:endParaRP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A minimum </a:t>
            </a:r>
            <a:r>
              <a:rPr lang="en-US" sz="1400" b="1" dirty="0">
                <a:solidFill>
                  <a:srgbClr val="A0CC3A"/>
                </a:solidFill>
              </a:rPr>
              <a:t>1 hour of face-to-face interaction </a:t>
            </a:r>
            <a:r>
              <a:rPr lang="en-US" sz="1400" dirty="0">
                <a:solidFill>
                  <a:srgbClr val="A0CC3A"/>
                </a:solidFill>
              </a:rPr>
              <a:t>via teams or in person -- may be broken up in to 30 min segments</a:t>
            </a:r>
          </a:p>
          <a:p>
            <a:pPr marL="631825" lvl="1" indent="-174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Ideally includes targeted </a:t>
            </a:r>
            <a:r>
              <a:rPr lang="en-US" sz="1400" b="1" dirty="0">
                <a:solidFill>
                  <a:srgbClr val="A0CC3A"/>
                </a:solidFill>
              </a:rPr>
              <a:t>Experiential Activities </a:t>
            </a:r>
            <a:endParaRPr lang="en-US" sz="1400" dirty="0">
              <a:solidFill>
                <a:srgbClr val="A0CC3A"/>
              </a:solidFill>
            </a:endParaRPr>
          </a:p>
          <a:p>
            <a:pPr marL="1200150" lvl="2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A0CC3A"/>
                </a:solidFill>
              </a:rPr>
              <a:t>What </a:t>
            </a:r>
            <a:r>
              <a:rPr lang="en-US" sz="1400" b="1" dirty="0">
                <a:solidFill>
                  <a:srgbClr val="A0CC3A"/>
                </a:solidFill>
              </a:rPr>
              <a:t>meetings or shadow experiences </a:t>
            </a:r>
            <a:r>
              <a:rPr lang="en-US" sz="1400" dirty="0">
                <a:solidFill>
                  <a:srgbClr val="A0CC3A"/>
                </a:solidFill>
              </a:rPr>
              <a:t>are on your schedule that they could be included in? </a:t>
            </a:r>
            <a:r>
              <a:rPr lang="en-US" sz="1400" dirty="0">
                <a:solidFill>
                  <a:srgbClr val="A0CC3A"/>
                </a:solidFill>
                <a:sym typeface="Wingdings" panose="05000000000000000000" pitchFamily="2" charset="2"/>
              </a:rPr>
              <a:t></a:t>
            </a:r>
            <a:r>
              <a:rPr lang="en-US" sz="1400" dirty="0">
                <a:solidFill>
                  <a:srgbClr val="A0CC3A"/>
                </a:solidFill>
              </a:rPr>
              <a:t> Tip: calendar            15 min end of each week to review your upcoming calendar for opportunities such as an RFP planning presentation, client QBR,  team meeting, etc.</a:t>
            </a:r>
          </a:p>
          <a:p>
            <a:pPr marL="1200150" lvl="2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A0CC3A"/>
                </a:solidFill>
              </a:rPr>
              <a:t>What </a:t>
            </a:r>
            <a:r>
              <a:rPr lang="en-US" sz="1400" b="1" dirty="0">
                <a:solidFill>
                  <a:srgbClr val="A0CC3A"/>
                </a:solidFill>
              </a:rPr>
              <a:t>projects</a:t>
            </a:r>
            <a:r>
              <a:rPr lang="en-US" sz="1400" dirty="0">
                <a:solidFill>
                  <a:srgbClr val="A0CC3A"/>
                </a:solidFill>
              </a:rPr>
              <a:t> </a:t>
            </a:r>
            <a:r>
              <a:rPr lang="en-US" sz="1400" b="1" dirty="0">
                <a:solidFill>
                  <a:srgbClr val="A0CC3A"/>
                </a:solidFill>
              </a:rPr>
              <a:t>or initiatives </a:t>
            </a:r>
            <a:r>
              <a:rPr lang="en-US" sz="1400" dirty="0">
                <a:solidFill>
                  <a:srgbClr val="A0CC3A"/>
                </a:solidFill>
              </a:rPr>
              <a:t>are in play that they would be interested in sitting in on or contributing to? </a:t>
            </a:r>
            <a:r>
              <a:rPr lang="en-US" sz="1400" i="1" dirty="0">
                <a:solidFill>
                  <a:srgbClr val="A0CC3A"/>
                </a:solidFill>
              </a:rPr>
              <a:t>(for example, HR/TD are working on content for a manager playbook on the HUB , TD is working on building               some leadership development courses, or analytics may be doing some research)</a:t>
            </a:r>
          </a:p>
          <a:p>
            <a:pPr marL="1200150" lvl="2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A0CC3A"/>
                </a:solidFill>
              </a:rPr>
              <a:t>What company visibility </a:t>
            </a:r>
            <a:r>
              <a:rPr lang="en-US" sz="1400" b="1" dirty="0">
                <a:solidFill>
                  <a:srgbClr val="A0CC3A"/>
                </a:solidFill>
              </a:rPr>
              <a:t>networking or connections </a:t>
            </a:r>
            <a:r>
              <a:rPr lang="en-US" sz="1400" dirty="0">
                <a:solidFill>
                  <a:srgbClr val="A0CC3A"/>
                </a:solidFill>
              </a:rPr>
              <a:t>can you facilitate?  </a:t>
            </a:r>
          </a:p>
          <a:p>
            <a:pPr marL="630238" lvl="1" indent="-1698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May include time spent on recommended development resources </a:t>
            </a:r>
            <a:r>
              <a:rPr lang="en-US" sz="1400" i="1" dirty="0">
                <a:solidFill>
                  <a:srgbClr val="A0CC3A"/>
                </a:solidFill>
              </a:rPr>
              <a:t>(articles, TED Talks, podcasts, books, websites,  LinkedIn courses, self-assessments, etc.) </a:t>
            </a:r>
          </a:p>
          <a:p>
            <a:pPr marL="630238" lvl="1" indent="-23018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May include personal application challenges &amp; stretch assignments </a:t>
            </a:r>
            <a:r>
              <a:rPr lang="en-US" sz="1400" i="1" dirty="0">
                <a:solidFill>
                  <a:srgbClr val="A0CC3A"/>
                </a:solidFill>
              </a:rPr>
              <a:t>(try this, see if you can put this into action, etc.)</a:t>
            </a: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A39117FB-9E27-F66D-00AF-EF97FA9AA6A5}"/>
              </a:ext>
            </a:extLst>
          </p:cNvPr>
          <p:cNvSpPr/>
          <p:nvPr/>
        </p:nvSpPr>
        <p:spPr>
          <a:xfrm>
            <a:off x="9914556" y="1028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917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21EB6D-037C-B3A4-3594-E9B2323F2716}"/>
              </a:ext>
            </a:extLst>
          </p:cNvPr>
          <p:cNvSpPr/>
          <p:nvPr/>
        </p:nvSpPr>
        <p:spPr>
          <a:xfrm>
            <a:off x="496895" y="1584825"/>
            <a:ext cx="2729781" cy="3891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SELECTION &amp; MATCHING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8D7A0-B13C-032E-D0A0-6A1524BCA1D9}"/>
              </a:ext>
            </a:extLst>
          </p:cNvPr>
          <p:cNvSpPr txBox="1"/>
          <p:nvPr/>
        </p:nvSpPr>
        <p:spPr>
          <a:xfrm>
            <a:off x="602451" y="1616399"/>
            <a:ext cx="10041576" cy="500393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2600"/>
              </a:spcAft>
            </a:pPr>
            <a:r>
              <a:rPr lang="en-US" sz="1600" b="1" dirty="0"/>
              <a:t>Mentee Selection &amp; Pairing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Mentee candidate list created from approved requests &amp; recommendations 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Mentee candidates are invited to attend a “</a:t>
            </a:r>
            <a:r>
              <a:rPr lang="en-US" sz="1400" b="1" i="1" dirty="0">
                <a:solidFill>
                  <a:srgbClr val="A0CC3A"/>
                </a:solidFill>
              </a:rPr>
              <a:t>Mentee Kick-Off Meeting</a:t>
            </a:r>
            <a:r>
              <a:rPr lang="en-US" sz="1400" dirty="0">
                <a:solidFill>
                  <a:srgbClr val="A0CC3A"/>
                </a:solidFill>
              </a:rPr>
              <a:t>” to learn more about the program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After attending the mentee kick-off meeting, Mentees who agree to participate must:</a:t>
            </a:r>
          </a:p>
          <a:p>
            <a:pPr marL="1089025" lvl="2" indent="-17462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A0CC3A"/>
                </a:solidFill>
              </a:rPr>
              <a:t>Review &amp; commit to “</a:t>
            </a:r>
            <a:r>
              <a:rPr lang="en-US" sz="1400" b="1" i="1" dirty="0">
                <a:solidFill>
                  <a:srgbClr val="A0CC3A"/>
                </a:solidFill>
              </a:rPr>
              <a:t>Mentee Role Expectations</a:t>
            </a:r>
            <a:r>
              <a:rPr lang="en-US" sz="1400" dirty="0">
                <a:solidFill>
                  <a:srgbClr val="A0CC3A"/>
                </a:solidFill>
              </a:rPr>
              <a:t>” &amp; </a:t>
            </a:r>
            <a:r>
              <a:rPr lang="en-US" sz="1400" b="1" dirty="0">
                <a:solidFill>
                  <a:srgbClr val="A0CC3A"/>
                </a:solidFill>
              </a:rPr>
              <a:t>“Interactive Mentor Media Files”</a:t>
            </a:r>
          </a:p>
          <a:p>
            <a:pPr marL="1089025" lvl="2" indent="-174625">
              <a:spcAft>
                <a:spcPts val="15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A0CC3A"/>
                </a:solidFill>
              </a:rPr>
              <a:t>Submit “</a:t>
            </a:r>
            <a:r>
              <a:rPr lang="en-US" sz="1400" b="1" i="1" dirty="0">
                <a:solidFill>
                  <a:srgbClr val="A0CC3A"/>
                </a:solidFill>
              </a:rPr>
              <a:t>Mentee Participant Application</a:t>
            </a:r>
            <a:r>
              <a:rPr lang="en-US" sz="1400" dirty="0">
                <a:solidFill>
                  <a:srgbClr val="A0CC3A"/>
                </a:solidFill>
              </a:rPr>
              <a:t>” by designated date </a:t>
            </a:r>
            <a:r>
              <a:rPr lang="en-US" sz="1400" i="1" dirty="0">
                <a:solidFill>
                  <a:srgbClr val="A0CC3A"/>
                </a:solidFill>
              </a:rPr>
              <a:t>-- includes 1</a:t>
            </a:r>
            <a:r>
              <a:rPr lang="en-US" sz="1400" i="1" baseline="30000" dirty="0">
                <a:solidFill>
                  <a:srgbClr val="A0CC3A"/>
                </a:solidFill>
              </a:rPr>
              <a:t>st</a:t>
            </a:r>
            <a:r>
              <a:rPr lang="en-US" sz="1400" i="1" dirty="0">
                <a:solidFill>
                  <a:srgbClr val="A0CC3A"/>
                </a:solidFill>
              </a:rPr>
              <a:t> 2</a:t>
            </a:r>
            <a:r>
              <a:rPr lang="en-US" sz="1400" i="1" baseline="30000" dirty="0">
                <a:solidFill>
                  <a:srgbClr val="A0CC3A"/>
                </a:solidFill>
              </a:rPr>
              <a:t>nd</a:t>
            </a:r>
            <a:r>
              <a:rPr lang="en-US" sz="1400" i="1" dirty="0">
                <a:solidFill>
                  <a:srgbClr val="A0CC3A"/>
                </a:solidFill>
              </a:rPr>
              <a:t> &amp; 3</a:t>
            </a:r>
            <a:r>
              <a:rPr lang="en-US" sz="1400" i="1" baseline="30000" dirty="0">
                <a:solidFill>
                  <a:srgbClr val="A0CC3A"/>
                </a:solidFill>
              </a:rPr>
              <a:t>rd</a:t>
            </a:r>
            <a:r>
              <a:rPr lang="en-US" sz="1400" i="1" dirty="0">
                <a:solidFill>
                  <a:srgbClr val="A0CC3A"/>
                </a:solidFill>
              </a:rPr>
              <a:t> mentor choices*</a:t>
            </a:r>
          </a:p>
          <a:p>
            <a:pPr marL="630238" lvl="1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Following designated date, HR &amp; Talent Development review form submissions &amp; recommend Mentor Matches**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Selected Mentors are notified of the mentor request/match &amp; asked if they accept***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If accepted – pairing introduction &amp; instructions email sent</a:t>
            </a:r>
          </a:p>
          <a:p>
            <a:pPr marL="631825" lvl="1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7F7F7F"/>
              </a:solidFill>
            </a:endParaRPr>
          </a:p>
          <a:p>
            <a:pPr marL="630238" lvl="1" indent="-173038">
              <a:spcAft>
                <a:spcPts val="1200"/>
              </a:spcAft>
            </a:pPr>
            <a:endParaRPr lang="en-US" sz="100" dirty="0">
              <a:solidFill>
                <a:srgbClr val="7F7F7F"/>
              </a:solidFill>
            </a:endParaRPr>
          </a:p>
          <a:p>
            <a:pPr marL="630238" lvl="1" indent="-173038">
              <a:spcAft>
                <a:spcPts val="1200"/>
              </a:spcAft>
            </a:pPr>
            <a:endParaRPr lang="en-US" sz="100" dirty="0">
              <a:solidFill>
                <a:srgbClr val="7F7F7F"/>
              </a:solidFill>
            </a:endParaRPr>
          </a:p>
          <a:p>
            <a:pPr marL="630238" lvl="1" indent="-173038">
              <a:spcAft>
                <a:spcPts val="1200"/>
              </a:spcAft>
            </a:pPr>
            <a:r>
              <a:rPr lang="en-US" sz="1200" dirty="0">
                <a:solidFill>
                  <a:srgbClr val="7F7F7F"/>
                </a:solidFill>
              </a:rPr>
              <a:t>*	Ideally – one level above current role, possibly two</a:t>
            </a:r>
          </a:p>
          <a:p>
            <a:pPr marL="630238" lvl="1" indent="-173038">
              <a:spcAft>
                <a:spcPts val="1200"/>
              </a:spcAft>
            </a:pPr>
            <a:r>
              <a:rPr lang="en-US" sz="1200" dirty="0">
                <a:solidFill>
                  <a:srgbClr val="7F7F7F"/>
                </a:solidFill>
              </a:rPr>
              <a:t>**	Mentee/Mentor matches will be prioritized based on tenure, retention concerns, succession/business needs, performance level &amp;                  quality of  participation application using a priority matrix tool.  </a:t>
            </a:r>
          </a:p>
          <a:p>
            <a:pPr marL="630238" lvl="1" indent="-173038">
              <a:spcAft>
                <a:spcPts val="1200"/>
              </a:spcAft>
            </a:pPr>
            <a:r>
              <a:rPr lang="en-US" sz="1200" dirty="0">
                <a:solidFill>
                  <a:srgbClr val="7F7F7F"/>
                </a:solidFill>
              </a:rPr>
              <a:t>***A Mentor might have more than 1 mentee based on mentee timeframe requests </a:t>
            </a:r>
            <a:r>
              <a:rPr lang="en-US" sz="1200" i="1" dirty="0">
                <a:solidFill>
                  <a:srgbClr val="7F7F7F"/>
                </a:solidFill>
              </a:rPr>
              <a:t>( i.e., 1 mentee for 3 months, 1 mentee for 6 months )</a:t>
            </a:r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6C20FFBE-B748-042B-680B-0296EF6F988B}"/>
              </a:ext>
            </a:extLst>
          </p:cNvPr>
          <p:cNvSpPr/>
          <p:nvPr/>
        </p:nvSpPr>
        <p:spPr>
          <a:xfrm>
            <a:off x="9914556" y="1028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6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C9457A-1012-D54F-7E05-29F66FE6E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3" y="1028700"/>
            <a:ext cx="9144470" cy="5124713"/>
          </a:xfrm>
          <a:prstGeom prst="rect">
            <a:avLst/>
          </a:prstGeom>
          <a:ln>
            <a:solidFill>
              <a:srgbClr val="A0CC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75187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26FC2-8F62-D9E7-D734-F0BD956E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3" y="1028700"/>
            <a:ext cx="9131769" cy="515011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8854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5679A-FA16-62AA-6984-70957438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87" y="1028700"/>
            <a:ext cx="9176222" cy="513106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58967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desk with a few office supplies&#10;&#10;Description automatically generated">
            <a:extLst>
              <a:ext uri="{FF2B5EF4-FFF2-40B4-BE49-F238E27FC236}">
                <a16:creationId xmlns:a16="http://schemas.microsoft.com/office/drawing/2014/main" id="{C4D7CC99-9449-E0DE-C73D-B27C5AA3D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58" r="19366"/>
          <a:stretch/>
        </p:blipFill>
        <p:spPr>
          <a:xfrm>
            <a:off x="-1" y="0"/>
            <a:ext cx="12192002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EC32FA-C066-83F0-7380-C3C1D3D5B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09" y="852224"/>
            <a:ext cx="10702856" cy="710992"/>
          </a:xfrm>
        </p:spPr>
        <p:txBody>
          <a:bodyPr/>
          <a:lstStyle/>
          <a:p>
            <a:r>
              <a:rPr lang="en-US" sz="4000" dirty="0">
                <a:solidFill>
                  <a:srgbClr val="FAFAFA"/>
                </a:solidFill>
              </a:rPr>
              <a:t>Today’s Agenda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55CF9662-D73D-B0BF-9AC6-943217853B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44723870"/>
                  </p:ext>
                </p:extLst>
              </p:nvPr>
            </p:nvGraphicFramePr>
            <p:xfrm>
              <a:off x="242527" y="1207720"/>
              <a:ext cx="10702925" cy="4951413"/>
            </p:xfrm>
            <a:graphic>
              <a:graphicData uri="http://schemas.microsoft.com/office/powerpoint/2016/summaryzoom">
                <psuz:summaryZm>
                  <psuz:summaryZmObj sectionId="{183FC626-79B5-487C-A639-D099F12533FF}">
                    <psuz:zmPr id="{A1DD4291-6EEA-4DE4-802C-C62588EE7199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4739" y="609385"/>
                          <a:ext cx="3210877" cy="18061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24E77A3-1853-4B7C-BE29-8C6C165D79AC}">
                    <psuz:zmPr id="{58A77F46-4F88-4B59-993B-571200FAF8BE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46024" y="609385"/>
                          <a:ext cx="3210877" cy="18061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39EC407-E454-46CC-BF2A-616D80AC19CA}">
                    <psuz:zmPr id="{C8CBE3E7-DFCA-4F33-9CCD-8CA5F7D2E671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077309" y="609385"/>
                          <a:ext cx="3210877" cy="18061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545708B-531D-4D73-A825-22B092D0C3CF}">
                    <psuz:zmPr id="{20FB852B-AAE3-48A4-B2A0-5243B92BBD01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4739" y="2535911"/>
                          <a:ext cx="3210877" cy="18061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2DDC21F-7DFA-46FF-8679-4786D8BA98B8}">
                    <psuz:zmPr id="{CCE23E18-0158-4747-B48C-58E776742F20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46024" y="2535911"/>
                          <a:ext cx="3210877" cy="18061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C022E96-6E2F-4933-AFBF-A6EAB2B06E13}">
                    <psuz:zmPr id="{792985A7-9F91-4FBC-BA21-DB2F2092B656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077309" y="2535911"/>
                          <a:ext cx="3210877" cy="18061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55CF9662-D73D-B0BF-9AC6-943217853B4F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42527" y="1207720"/>
                <a:ext cx="10702925" cy="4951413"/>
                <a:chOff x="242527" y="1207720"/>
                <a:chExt cx="10702925" cy="4951413"/>
              </a:xfrm>
            </p:grpSpPr>
            <p:pic>
              <p:nvPicPr>
                <p:cNvPr id="3" name="Picture 3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7266" y="1817105"/>
                  <a:ext cx="3210877" cy="180611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88551" y="1817105"/>
                  <a:ext cx="3210877" cy="180611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19836" y="1817105"/>
                  <a:ext cx="3210877" cy="180611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7266" y="3743631"/>
                  <a:ext cx="3210877" cy="180611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88551" y="3743631"/>
                  <a:ext cx="3210877" cy="180611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19836" y="3743631"/>
                  <a:ext cx="3210877" cy="180611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FE0E933-9EE0-6774-2386-CC306BDE7CA4}"/>
              </a:ext>
            </a:extLst>
          </p:cNvPr>
          <p:cNvSpPr txBox="1"/>
          <p:nvPr/>
        </p:nvSpPr>
        <p:spPr>
          <a:xfrm>
            <a:off x="4157609" y="1035487"/>
            <a:ext cx="803439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>
                <a:solidFill>
                  <a:schemeClr val="bg1"/>
                </a:solidFill>
              </a:rPr>
              <a:t>Agenda Tiles are clickable &amp; jump to that section </a:t>
            </a:r>
          </a:p>
          <a:p>
            <a:r>
              <a:rPr lang="en-US" sz="1550" dirty="0">
                <a:solidFill>
                  <a:schemeClr val="bg1"/>
                </a:solidFill>
              </a:rPr>
              <a:t>BDS Logo upper right on each slide will bring you back to this Agenda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5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5E060-895C-61D8-E30F-455DB05CE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"/>
          <a:stretch/>
        </p:blipFill>
        <p:spPr>
          <a:xfrm>
            <a:off x="609600" y="1028700"/>
            <a:ext cx="9169871" cy="513075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857551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05A88-27A3-6D55-382B-B0C9025EF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" b="-1"/>
          <a:stretch/>
        </p:blipFill>
        <p:spPr>
          <a:xfrm>
            <a:off x="609600" y="1028700"/>
            <a:ext cx="9131769" cy="512321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312285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987A06-AE98-19CB-0678-52BC83C87044}"/>
              </a:ext>
            </a:extLst>
          </p:cNvPr>
          <p:cNvSpPr/>
          <p:nvPr/>
        </p:nvSpPr>
        <p:spPr>
          <a:xfrm>
            <a:off x="517916" y="1605845"/>
            <a:ext cx="3349892" cy="3891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AFAFA"/>
                </a:solidFill>
              </a:rPr>
              <a:t>MENTEE PARTICIPANT APPLICATION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8D7A0-B13C-032E-D0A0-6A1524BCA1D9}"/>
              </a:ext>
            </a:extLst>
          </p:cNvPr>
          <p:cNvSpPr txBox="1"/>
          <p:nvPr/>
        </p:nvSpPr>
        <p:spPr>
          <a:xfrm>
            <a:off x="602452" y="1616399"/>
            <a:ext cx="11160570" cy="34778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b="1" dirty="0"/>
              <a:t>Application Questions Include:</a:t>
            </a:r>
            <a:endParaRPr lang="en-US" dirty="0"/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Preferred timeframe </a:t>
            </a:r>
            <a:r>
              <a:rPr lang="en-US" sz="1200" i="1" dirty="0">
                <a:solidFill>
                  <a:srgbClr val="A0CC3A"/>
                </a:solidFill>
              </a:rPr>
              <a:t>-- 3-month, 6-month, 9-month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Preferred mentors </a:t>
            </a:r>
            <a:r>
              <a:rPr lang="en-US" sz="1200" i="1" dirty="0">
                <a:solidFill>
                  <a:srgbClr val="A0CC3A"/>
                </a:solidFill>
              </a:rPr>
              <a:t>-- 1</a:t>
            </a:r>
            <a:r>
              <a:rPr lang="en-US" sz="1200" i="1" baseline="30000" dirty="0">
                <a:solidFill>
                  <a:srgbClr val="A0CC3A"/>
                </a:solidFill>
              </a:rPr>
              <a:t>st</a:t>
            </a:r>
            <a:r>
              <a:rPr lang="en-US" sz="1200" i="1" dirty="0">
                <a:solidFill>
                  <a:srgbClr val="A0CC3A"/>
                </a:solidFill>
              </a:rPr>
              <a:t>,  2</a:t>
            </a:r>
            <a:r>
              <a:rPr lang="en-US" sz="1200" i="1" baseline="30000" dirty="0">
                <a:solidFill>
                  <a:srgbClr val="A0CC3A"/>
                </a:solidFill>
              </a:rPr>
              <a:t>nd</a:t>
            </a:r>
            <a:r>
              <a:rPr lang="en-US" sz="1200" i="1" dirty="0">
                <a:solidFill>
                  <a:srgbClr val="A0CC3A"/>
                </a:solidFill>
              </a:rPr>
              <a:t>  3</a:t>
            </a:r>
            <a:r>
              <a:rPr lang="en-US" sz="1200" i="1" baseline="30000" dirty="0">
                <a:solidFill>
                  <a:srgbClr val="A0CC3A"/>
                </a:solidFill>
              </a:rPr>
              <a:t>rd</a:t>
            </a:r>
            <a:r>
              <a:rPr lang="en-US" sz="1200" i="1" dirty="0">
                <a:solidFill>
                  <a:srgbClr val="A0CC3A"/>
                </a:solidFill>
              </a:rPr>
              <a:t> choice &amp; what they hope to gain from each mentor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What they hope to gain from the program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Personal development goals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Career development goals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Interest level in listed </a:t>
            </a:r>
            <a:r>
              <a:rPr lang="en-US" sz="1400" b="1" dirty="0">
                <a:solidFill>
                  <a:srgbClr val="A0CC3A"/>
                </a:solidFill>
              </a:rPr>
              <a:t>Topic-Based Workshops</a:t>
            </a:r>
            <a:r>
              <a:rPr lang="en-US" sz="1400" dirty="0">
                <a:solidFill>
                  <a:srgbClr val="A0CC3A"/>
                </a:solidFill>
              </a:rPr>
              <a:t>* </a:t>
            </a:r>
            <a:r>
              <a:rPr lang="en-US" sz="1200" dirty="0">
                <a:solidFill>
                  <a:srgbClr val="A0CC3A"/>
                </a:solidFill>
              </a:rPr>
              <a:t>-- </a:t>
            </a:r>
            <a:r>
              <a:rPr lang="en-US" sz="1200" i="1" dirty="0">
                <a:solidFill>
                  <a:srgbClr val="A0CC3A"/>
                </a:solidFill>
              </a:rPr>
              <a:t>Extremely Interested / Interested / Somewhat Interested / Not for now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Opportunity to suggest workshop topics</a:t>
            </a:r>
          </a:p>
          <a:p>
            <a:pPr marL="631825" lvl="1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A0CC3A"/>
                </a:solidFill>
              </a:rPr>
              <a:t>Questions/Comments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F127A-7F86-3BCE-8A9E-EDE92277AF14}"/>
              </a:ext>
            </a:extLst>
          </p:cNvPr>
          <p:cNvSpPr txBox="1"/>
          <p:nvPr/>
        </p:nvSpPr>
        <p:spPr>
          <a:xfrm>
            <a:off x="515715" y="5115338"/>
            <a:ext cx="9970702" cy="11079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1">
              <a:spcAft>
                <a:spcPts val="600"/>
              </a:spcAft>
            </a:pPr>
            <a:endParaRPr lang="en-US" sz="1400" dirty="0">
              <a:solidFill>
                <a:srgbClr val="7F7F7F"/>
              </a:solidFill>
            </a:endParaRPr>
          </a:p>
          <a:p>
            <a:pPr marL="630238" lvl="1" indent="-173038">
              <a:spcAft>
                <a:spcPts val="1200"/>
              </a:spcAft>
            </a:pPr>
            <a:endParaRPr lang="en-US" sz="100" dirty="0">
              <a:solidFill>
                <a:srgbClr val="7F7F7F"/>
              </a:solidFill>
            </a:endParaRPr>
          </a:p>
          <a:p>
            <a:pPr lvl="1" indent="-117475">
              <a:spcAft>
                <a:spcPts val="1200"/>
              </a:spcAft>
            </a:pPr>
            <a:r>
              <a:rPr lang="en-US" sz="1200" dirty="0">
                <a:solidFill>
                  <a:srgbClr val="7F7F7F"/>
                </a:solidFill>
              </a:rPr>
              <a:t>* Topic Based Workshop Ideas:  </a:t>
            </a:r>
            <a:r>
              <a:rPr lang="en-US" sz="1200" i="1" dirty="0">
                <a:solidFill>
                  <a:srgbClr val="7F7F7F"/>
                </a:solidFill>
              </a:rPr>
              <a:t>Leading Virtual Teams; Leading Thru Change; Project Management for Leaders; Successful Interviewing Skills; Managing P&amp;L; Excel For Managers;  Emotional Intelligence in Leadership; Managing Client Expectations; Coaching Skills for Leaders &amp; Managers;  Managing Team Conflict; Leading High Performing Teams; Future Focused Feedback; Impactful 1-1 Meetings</a:t>
            </a: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836D11E6-88D0-7D6A-5883-A97C322BE610}"/>
              </a:ext>
            </a:extLst>
          </p:cNvPr>
          <p:cNvSpPr/>
          <p:nvPr/>
        </p:nvSpPr>
        <p:spPr>
          <a:xfrm>
            <a:off x="9914556" y="1028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406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D5ED67-CD9A-ECEF-2784-E5173D83A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2" y="0"/>
            <a:ext cx="12216384" cy="6871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E5F2F-A229-632E-191C-0905AE770D5D}"/>
              </a:ext>
            </a:extLst>
          </p:cNvPr>
          <p:cNvSpPr txBox="1"/>
          <p:nvPr/>
        </p:nvSpPr>
        <p:spPr>
          <a:xfrm>
            <a:off x="1161527" y="2809027"/>
            <a:ext cx="855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AFAFA"/>
                </a:solidFill>
                <a:latin typeface="+mj-lt"/>
              </a:rPr>
              <a:t>ROLES &amp; EXPECTATIONS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37844-B976-6E9F-2A3A-763FA62D4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61" r="38031" b="29338"/>
          <a:stretch/>
        </p:blipFill>
        <p:spPr>
          <a:xfrm>
            <a:off x="915665" y="3429000"/>
            <a:ext cx="6055865" cy="1160715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F33695F-A3FD-1367-1108-F6D0F7A285C3}"/>
              </a:ext>
            </a:extLst>
          </p:cNvPr>
          <p:cNvSpPr/>
          <p:nvPr/>
        </p:nvSpPr>
        <p:spPr>
          <a:xfrm>
            <a:off x="8794679" y="462343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C2254A-7F56-1537-5CA4-6330960D2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8" r="11499" b="32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MENTOR ROLE &amp; EXPECTATIONS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8D7A0-B13C-032E-D0A0-6A1524BCA1D9}"/>
              </a:ext>
            </a:extLst>
          </p:cNvPr>
          <p:cNvSpPr txBox="1"/>
          <p:nvPr/>
        </p:nvSpPr>
        <p:spPr>
          <a:xfrm>
            <a:off x="522499" y="1620198"/>
            <a:ext cx="4300286" cy="4744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A0CC3A"/>
                </a:solidFill>
                <a:latin typeface="+mj-lt"/>
              </a:rPr>
              <a:t>THE NITTY GRITTY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Review your Mentee’s LinkedIn profile &amp; follow on LinkedIn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Read thru your Mentee’s “</a:t>
            </a:r>
            <a:r>
              <a:rPr lang="en-US" sz="1300" i="1" dirty="0">
                <a:solidFill>
                  <a:srgbClr val="A0CC3A"/>
                </a:solidFill>
              </a:rPr>
              <a:t>Participant Application</a:t>
            </a:r>
            <a:r>
              <a:rPr lang="en-US" sz="1300" dirty="0">
                <a:solidFill>
                  <a:srgbClr val="A0CC3A"/>
                </a:solidFill>
              </a:rPr>
              <a:t>” entries &amp; prepare questions to ask </a:t>
            </a:r>
            <a:endParaRPr lang="en-US" sz="1300" i="1" dirty="0">
              <a:solidFill>
                <a:srgbClr val="A0CC3A"/>
              </a:solidFill>
            </a:endParaRP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Initiate &amp; encourage informal chats via TEAMS throughout the mentoring experience </a:t>
            </a:r>
            <a:r>
              <a:rPr lang="en-US" sz="1100" i="1" dirty="0">
                <a:solidFill>
                  <a:srgbClr val="A0CC3A"/>
                </a:solidFill>
              </a:rPr>
              <a:t>(send first chat as soon as possible)</a:t>
            </a:r>
            <a:endParaRPr lang="en-US" sz="1300" i="1" dirty="0">
              <a:solidFill>
                <a:srgbClr val="A0CC3A"/>
              </a:solidFill>
            </a:endParaRP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Meet at least 2-3 times monthly for 60 to 90 minutes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Be on camera for mentoring meetings when possible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Your Mentee is responsible for calendaring meetings, suggest dates/times that will work for you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Make mentor meetings a priority - if you need to cancel, find the time to reschedule </a:t>
            </a:r>
            <a:r>
              <a:rPr lang="en-US" sz="1100" i="1" dirty="0">
                <a:solidFill>
                  <a:srgbClr val="A0CC3A"/>
                </a:solidFill>
              </a:rPr>
              <a:t>(ideally within same week)</a:t>
            </a:r>
            <a:endParaRPr lang="en-US" sz="1300" i="1" dirty="0">
              <a:solidFill>
                <a:srgbClr val="A0CC3A"/>
              </a:solidFill>
            </a:endParaRP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Review the “</a:t>
            </a:r>
            <a:r>
              <a:rPr lang="en-US" sz="1300" i="1" dirty="0">
                <a:solidFill>
                  <a:srgbClr val="A0CC3A"/>
                </a:solidFill>
              </a:rPr>
              <a:t>Initial Meeting Guide &amp; Checklist</a:t>
            </a:r>
            <a:r>
              <a:rPr lang="en-US" sz="1300" dirty="0">
                <a:solidFill>
                  <a:srgbClr val="A0CC3A"/>
                </a:solidFill>
              </a:rPr>
              <a:t>” in preparation for your first meeting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Leverage the “</a:t>
            </a:r>
            <a:r>
              <a:rPr lang="en-US" sz="1300" i="1" dirty="0">
                <a:solidFill>
                  <a:srgbClr val="A0CC3A"/>
                </a:solidFill>
              </a:rPr>
              <a:t>Mentor Resources</a:t>
            </a:r>
            <a:r>
              <a:rPr lang="en-US" sz="1300" dirty="0">
                <a:solidFill>
                  <a:srgbClr val="A0CC3A"/>
                </a:solidFill>
              </a:rPr>
              <a:t>” shared on The HUB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E56D9-8ADC-66F3-C894-32E166500670}"/>
              </a:ext>
            </a:extLst>
          </p:cNvPr>
          <p:cNvSpPr txBox="1"/>
          <p:nvPr/>
        </p:nvSpPr>
        <p:spPr>
          <a:xfrm>
            <a:off x="5320366" y="1620198"/>
            <a:ext cx="4518293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A0CC3A"/>
                </a:solidFill>
                <a:latin typeface="+mj-lt"/>
              </a:rPr>
              <a:t>THE BIG STUFF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Invest time early to really connect 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Create a safe place for sharing &amp; conversation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Discover more with questions 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Lean into your superpower -- firsthand experiences &amp; stories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Facilitate Connections -- connect &amp; introduce your mentee to others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Tap into experiences -- identify experiential activities for your mentee – tip: look at your own calendar for ideas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Recommend development resources -- articles, TED Talks, podcasts, books, websites, etc. 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Look for opportunities to facilitate self-reflection, discuss key take aways, apply key learnings, recommend stretch assignments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Highlight personal growth &amp; celebrate wins</a:t>
            </a:r>
          </a:p>
        </p:txBody>
      </p: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2BF4A7C2-8578-9E4A-A564-7EB13145425C}"/>
              </a:ext>
            </a:extLst>
          </p:cNvPr>
          <p:cNvSpPr/>
          <p:nvPr/>
        </p:nvSpPr>
        <p:spPr>
          <a:xfrm>
            <a:off x="9914556" y="1028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626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MENTEE ROLE &amp; EXPECTATIONS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8D7A0-B13C-032E-D0A0-6A1524BCA1D9}"/>
              </a:ext>
            </a:extLst>
          </p:cNvPr>
          <p:cNvSpPr txBox="1"/>
          <p:nvPr/>
        </p:nvSpPr>
        <p:spPr>
          <a:xfrm>
            <a:off x="522499" y="1620198"/>
            <a:ext cx="4300286" cy="485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A0CC3A"/>
                </a:solidFill>
                <a:latin typeface="+mj-lt"/>
              </a:rPr>
              <a:t>THE NITTY GRITTY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Review your Mentor’s LinkedIn profile &amp; follow on LinkedIn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Read your Mentor’s online ”</a:t>
            </a:r>
            <a:r>
              <a:rPr lang="en-US" sz="1300" i="1" dirty="0">
                <a:solidFill>
                  <a:srgbClr val="A0CC3A"/>
                </a:solidFill>
              </a:rPr>
              <a:t>Media Bio</a:t>
            </a:r>
            <a:r>
              <a:rPr lang="en-US" sz="1300" dirty="0">
                <a:solidFill>
                  <a:srgbClr val="A0CC3A"/>
                </a:solidFill>
              </a:rPr>
              <a:t>” in full &amp; prepare questions to ask 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Complete the “</a:t>
            </a:r>
            <a:r>
              <a:rPr lang="en-US" sz="1300" i="1" dirty="0">
                <a:solidFill>
                  <a:srgbClr val="A0CC3A"/>
                </a:solidFill>
              </a:rPr>
              <a:t>Mentee Bio Slides</a:t>
            </a:r>
            <a:r>
              <a:rPr lang="en-US" sz="1300" dirty="0">
                <a:solidFill>
                  <a:srgbClr val="A0CC3A"/>
                </a:solidFill>
              </a:rPr>
              <a:t>” to share with your mentor @ your first meeting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You own &amp; drive the scheduling - get the first meeting calendared quickly </a:t>
            </a:r>
            <a:r>
              <a:rPr lang="en-US" sz="1200" i="1" dirty="0">
                <a:solidFill>
                  <a:srgbClr val="A0CC3A"/>
                </a:solidFill>
              </a:rPr>
              <a:t>(don’t wait)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Leverage the “</a:t>
            </a:r>
            <a:r>
              <a:rPr lang="en-US" sz="1300" i="1" dirty="0">
                <a:solidFill>
                  <a:srgbClr val="A0CC3A"/>
                </a:solidFill>
              </a:rPr>
              <a:t>First Meeting Guidelines &amp; Checklist</a:t>
            </a:r>
            <a:r>
              <a:rPr lang="en-US" sz="1300" dirty="0">
                <a:solidFill>
                  <a:srgbClr val="A0CC3A"/>
                </a:solidFill>
              </a:rPr>
              <a:t>” in preparation for your initial meeting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Meet at least 2-3 times monthly for 60 to 90 minutes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Be on camera for your meetings whenever possible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Make mentor meetings a priority – if you or your mentor need to cancel, find the time to reschedule </a:t>
            </a:r>
            <a:r>
              <a:rPr lang="en-US" sz="1200" dirty="0">
                <a:solidFill>
                  <a:srgbClr val="A0CC3A"/>
                </a:solidFill>
              </a:rPr>
              <a:t>(</a:t>
            </a:r>
            <a:r>
              <a:rPr lang="en-US" sz="1200" i="1" dirty="0">
                <a:solidFill>
                  <a:srgbClr val="A0CC3A"/>
                </a:solidFill>
              </a:rPr>
              <a:t>ideally within same week</a:t>
            </a:r>
            <a:r>
              <a:rPr lang="en-US" sz="1200" dirty="0">
                <a:solidFill>
                  <a:srgbClr val="A0CC3A"/>
                </a:solidFill>
              </a:rPr>
              <a:t>)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Connect &amp; check-in informally via TEAMS throughout the mentoring experience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E56D9-8ADC-66F3-C894-32E166500670}"/>
              </a:ext>
            </a:extLst>
          </p:cNvPr>
          <p:cNvSpPr txBox="1"/>
          <p:nvPr/>
        </p:nvSpPr>
        <p:spPr>
          <a:xfrm>
            <a:off x="5320366" y="1620198"/>
            <a:ext cx="50323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A0CC3A"/>
                </a:solidFill>
                <a:latin typeface="+mj-lt"/>
              </a:rPr>
              <a:t>THE BIG STUFF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A0CC3A"/>
                </a:solidFill>
              </a:rPr>
              <a:t>YOU OWN YOUR EXPERIENCE!!!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Invest time early to really connect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Prepare extensively for each meeting </a:t>
            </a:r>
            <a:r>
              <a:rPr lang="en-US" sz="1200" i="1" dirty="0">
                <a:solidFill>
                  <a:srgbClr val="A0CC3A"/>
                </a:solidFill>
              </a:rPr>
              <a:t>(know what you want to ask, topics you want discuss) </a:t>
            </a:r>
            <a:endParaRPr lang="en-US" sz="1300" i="1" dirty="0">
              <a:solidFill>
                <a:srgbClr val="A0CC3A"/>
              </a:solidFill>
            </a:endParaRP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Ideally, prepare &amp; share an agenda for each meeting              </a:t>
            </a:r>
            <a:r>
              <a:rPr lang="en-US" sz="1200" i="1" dirty="0">
                <a:solidFill>
                  <a:srgbClr val="A0CC3A"/>
                </a:solidFill>
              </a:rPr>
              <a:t>(give your mentor time to reflect &amp; prepare)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Follow up meetings with an email summary </a:t>
            </a:r>
            <a:r>
              <a:rPr lang="en-US" sz="1200" i="1" dirty="0">
                <a:solidFill>
                  <a:srgbClr val="A0CC3A"/>
                </a:solidFill>
              </a:rPr>
              <a:t>(what was discussed, key learnings, action items, etc.)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Retain emails to help with end of program recap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Keep a personal learning journal </a:t>
            </a:r>
            <a:r>
              <a:rPr lang="en-US" sz="1300" i="1" dirty="0">
                <a:solidFill>
                  <a:srgbClr val="A0CC3A"/>
                </a:solidFill>
              </a:rPr>
              <a:t>(best practices)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Be candid with your Mentor regarding what you are looking for 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Stretch &amp; challenge yourself, see things differently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Follow through on agreed activities, experiences, reflections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Leverage the “</a:t>
            </a:r>
            <a:r>
              <a:rPr lang="en-US" sz="1300" i="1" dirty="0">
                <a:solidFill>
                  <a:srgbClr val="A0CC3A"/>
                </a:solidFill>
              </a:rPr>
              <a:t>Mentee Resources</a:t>
            </a:r>
            <a:r>
              <a:rPr lang="en-US" sz="1300" dirty="0">
                <a:solidFill>
                  <a:srgbClr val="A0CC3A"/>
                </a:solidFill>
              </a:rPr>
              <a:t>” shared on The HUB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Respond to mentor program check-ins from Talent Dev     </a:t>
            </a:r>
          </a:p>
          <a:p>
            <a:pPr marL="233363" indent="-1746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A0CC3A"/>
                </a:solidFill>
              </a:rPr>
              <a:t>Attend end of program celebration &amp; share key learnings</a:t>
            </a:r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1974215D-4C7D-88AB-B9B7-044F497517C6}"/>
              </a:ext>
            </a:extLst>
          </p:cNvPr>
          <p:cNvSpPr/>
          <p:nvPr/>
        </p:nvSpPr>
        <p:spPr>
          <a:xfrm>
            <a:off x="9914556" y="1028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51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733030-DF5E-DE42-FA82-1C8DE5C30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2" y="0"/>
            <a:ext cx="12216384" cy="6871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E5F2F-A229-632E-191C-0905AE770D5D}"/>
              </a:ext>
            </a:extLst>
          </p:cNvPr>
          <p:cNvSpPr txBox="1"/>
          <p:nvPr/>
        </p:nvSpPr>
        <p:spPr>
          <a:xfrm>
            <a:off x="1179376" y="2809027"/>
            <a:ext cx="855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AFAFA"/>
                </a:solidFill>
                <a:latin typeface="+mj-lt"/>
              </a:rPr>
              <a:t>PROGRAM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9359B0-D7EC-4999-3CD3-B8C583732B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64" r="29747" b="33621"/>
          <a:stretch/>
        </p:blipFill>
        <p:spPr>
          <a:xfrm>
            <a:off x="675001" y="3415523"/>
            <a:ext cx="6583755" cy="886258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2A1533AA-DEA3-D9BA-9445-ACB77F1AFE23}"/>
              </a:ext>
            </a:extLst>
          </p:cNvPr>
          <p:cNvSpPr/>
          <p:nvPr/>
        </p:nvSpPr>
        <p:spPr>
          <a:xfrm>
            <a:off x="8825499" y="390421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C2254A-7F56-1537-5CA4-6330960D2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8" r="11499" b="32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AFAFA"/>
                </a:solidFill>
              </a:rPr>
              <a:t>A SNEAK PEEK!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928E05-95B4-74C1-D1E9-0628FC8EB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63495"/>
              </p:ext>
            </p:extLst>
          </p:nvPr>
        </p:nvGraphicFramePr>
        <p:xfrm>
          <a:off x="525451" y="2267686"/>
          <a:ext cx="10428098" cy="4330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236">
                  <a:extLst>
                    <a:ext uri="{9D8B030D-6E8A-4147-A177-3AD203B41FA5}">
                      <a16:colId xmlns:a16="http://schemas.microsoft.com/office/drawing/2014/main" val="3955516311"/>
                    </a:ext>
                  </a:extLst>
                </a:gridCol>
                <a:gridCol w="3403738">
                  <a:extLst>
                    <a:ext uri="{9D8B030D-6E8A-4147-A177-3AD203B41FA5}">
                      <a16:colId xmlns:a16="http://schemas.microsoft.com/office/drawing/2014/main" val="817226776"/>
                    </a:ext>
                  </a:extLst>
                </a:gridCol>
                <a:gridCol w="3362124">
                  <a:extLst>
                    <a:ext uri="{9D8B030D-6E8A-4147-A177-3AD203B41FA5}">
                      <a16:colId xmlns:a16="http://schemas.microsoft.com/office/drawing/2014/main" val="3981010016"/>
                    </a:ext>
                  </a:extLst>
                </a:gridCol>
              </a:tblGrid>
              <a:tr h="44478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Mentor Resources</a:t>
                      </a:r>
                    </a:p>
                  </a:txBody>
                  <a:tcPr marT="13716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Mentee Resources</a:t>
                      </a:r>
                    </a:p>
                  </a:txBody>
                  <a:tcPr marT="13716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Shared Resources</a:t>
                      </a:r>
                    </a:p>
                  </a:txBody>
                  <a:tcPr marT="13716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433976"/>
                  </a:ext>
                </a:extLst>
              </a:tr>
              <a:tr h="3827883">
                <a:tc>
                  <a:txBody>
                    <a:bodyPr/>
                    <a:lstStyle/>
                    <a:p>
                      <a:pPr marL="117475" indent="-1174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10 Guiding Principles for Mentors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What Millennials Want in a Mentor</a:t>
                      </a:r>
                    </a:p>
                    <a:p>
                      <a:pPr marL="117475" indent="-1174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Things Great Mentors Do Differently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The Different Roles You Play as a Mentor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Questions Every Mentor Should Ask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First Time Mentor? 4 Ways to Make an Impact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Targeting Experiential Learning Opportunities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Coaching Models to Choose From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A0CC3A"/>
                        </a:solidFill>
                      </a:endParaRPr>
                    </a:p>
                    <a:p>
                      <a:pPr marL="117475" indent="-1174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rgbClr val="A0CC3A"/>
                        </a:solidFill>
                      </a:endParaRPr>
                    </a:p>
                    <a:p>
                      <a:pPr marL="0" indent="0">
                        <a:lnSpc>
                          <a:spcPct val="12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rgbClr val="A0CC3A"/>
                          </a:solidFill>
                        </a:rPr>
                        <a:t>TOOLS &amp; TEMPLATES</a:t>
                      </a:r>
                    </a:p>
                    <a:p>
                      <a:pPr marL="117475" indent="-1174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Conversation Dialogue Prompts by Topic</a:t>
                      </a:r>
                    </a:p>
                    <a:p>
                      <a:pPr marL="117475" indent="-1174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Mentoring Activities to do with Your Mentee</a:t>
                      </a:r>
                    </a:p>
                    <a:p>
                      <a:pPr marL="117475" indent="-1174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Experiential Development Pick-list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rgbClr val="A0CC3A"/>
                        </a:solidFill>
                      </a:endParaRPr>
                    </a:p>
                  </a:txBody>
                  <a:tcPr marT="13716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What Mentors Wish Their Mentees Knew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Mentee Best Practices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Why Create a Mentoring Meeting Agenda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Great Questions to Ask Your Mentor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Connecting Authentically with Your Mentor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Benefits of Being a Mentee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The Value of Learning Journals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4 Types of Career Progressions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rgbClr val="A0CC3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A0CC3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TOOLS &amp; TEMPLATES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Mentee Bio Slides Template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Questions to Ask Your Mentor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Meeting Summary Email Template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Personal Learning Log Journal</a:t>
                      </a: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A0CC3A"/>
                          </a:solidFill>
                          <a:latin typeface="+mn-lt"/>
                          <a:ea typeface="+mn-ea"/>
                          <a:cs typeface="+mn-cs"/>
                        </a:rPr>
                        <a:t>What Should I Do if…</a:t>
                      </a:r>
                    </a:p>
                  </a:txBody>
                  <a:tcPr marT="13716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7475" indent="-117475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Mentor Meeting Recommended Agendas</a:t>
                      </a:r>
                    </a:p>
                    <a:p>
                      <a:pPr marL="628650" lvl="1" indent="-171450">
                        <a:buFont typeface="Roboto" panose="02000000000000000000" pitchFamily="2" charset="0"/>
                        <a:buChar char="−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The 1</a:t>
                      </a:r>
                      <a:r>
                        <a:rPr lang="en-US" sz="1200" baseline="30000" dirty="0">
                          <a:solidFill>
                            <a:srgbClr val="A0CC3A"/>
                          </a:solidFill>
                        </a:rPr>
                        <a:t>st</a:t>
                      </a: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 Meeting 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Roboto" panose="02000000000000000000" pitchFamily="2" charset="0"/>
                        <a:buChar char="−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2</a:t>
                      </a:r>
                      <a:r>
                        <a:rPr lang="en-US" sz="1200" baseline="30000" dirty="0">
                          <a:solidFill>
                            <a:srgbClr val="A0CC3A"/>
                          </a:solidFill>
                        </a:rPr>
                        <a:t>nd</a:t>
                      </a: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 &amp; 3</a:t>
                      </a:r>
                      <a:r>
                        <a:rPr lang="en-US" sz="1200" baseline="30000" dirty="0">
                          <a:solidFill>
                            <a:srgbClr val="A0CC3A"/>
                          </a:solidFill>
                        </a:rPr>
                        <a:t>rd</a:t>
                      </a: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 Meetings</a:t>
                      </a:r>
                    </a:p>
                    <a:p>
                      <a:pPr marL="628650" lvl="1" indent="-171450">
                        <a:buFont typeface="Roboto" panose="02000000000000000000" pitchFamily="2" charset="0"/>
                        <a:buChar char="−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Ongoing Meetings</a:t>
                      </a:r>
                    </a:p>
                    <a:p>
                      <a:pPr marL="628650" lvl="1" indent="-171450">
                        <a:spcAft>
                          <a:spcPts val="600"/>
                        </a:spcAft>
                        <a:buFont typeface="Roboto" panose="02000000000000000000" pitchFamily="2" charset="0"/>
                        <a:buChar char="−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Wrap-Up Meeting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Meeting Agenda Template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Self-Reflection Activities &amp; Worksheets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A0CC3A"/>
                          </a:solidFill>
                        </a:rPr>
                        <a:t>Free Self-Assessments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rgbClr val="A0CC3A"/>
                        </a:solidFill>
                      </a:endParaRP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A0CC3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marR="0" lvl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rgbClr val="A0CC3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3716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2556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E427A0-F265-C2AA-DCA6-0CE7EFA731AD}"/>
              </a:ext>
            </a:extLst>
          </p:cNvPr>
          <p:cNvSpPr txBox="1"/>
          <p:nvPr/>
        </p:nvSpPr>
        <p:spPr>
          <a:xfrm>
            <a:off x="518685" y="1234085"/>
            <a:ext cx="74324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Roboto"/>
                <a:cs typeface="Roboto"/>
              </a:rPr>
              <a:t>Your Resources on </a:t>
            </a:r>
            <a:r>
              <a:rPr lang="en-US" b="1" dirty="0">
                <a:solidFill>
                  <a:srgbClr val="A0CC3A"/>
                </a:solidFill>
                <a:ea typeface="Roboto"/>
                <a:cs typeface="Roboto"/>
              </a:rPr>
              <a:t>The HUB </a:t>
            </a:r>
            <a:endParaRPr lang="en-US" sz="2000" dirty="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6FAA9-7317-B7C7-D5FD-14FA2D4C2EBA}"/>
              </a:ext>
            </a:extLst>
          </p:cNvPr>
          <p:cNvSpPr txBox="1"/>
          <p:nvPr/>
        </p:nvSpPr>
        <p:spPr>
          <a:xfrm>
            <a:off x="7682077" y="5170154"/>
            <a:ext cx="1876928" cy="646331"/>
          </a:xfrm>
          <a:prstGeom prst="rect">
            <a:avLst/>
          </a:prstGeom>
          <a:solidFill>
            <a:srgbClr val="A0CC3A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</a:rPr>
              <a:t>ORGANIC &amp; DYNAMIC RESOURCE LIBRARY</a:t>
            </a:r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409A7EE6-7D75-FEFC-C7AB-2DBDB29C74B7}"/>
              </a:ext>
            </a:extLst>
          </p:cNvPr>
          <p:cNvSpPr/>
          <p:nvPr/>
        </p:nvSpPr>
        <p:spPr>
          <a:xfrm>
            <a:off x="9914556" y="1028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673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A8788D-C91C-78B3-9B41-6A8087ABF9D8}"/>
              </a:ext>
            </a:extLst>
          </p:cNvPr>
          <p:cNvSpPr txBox="1"/>
          <p:nvPr/>
        </p:nvSpPr>
        <p:spPr>
          <a:xfrm>
            <a:off x="417688" y="4315125"/>
            <a:ext cx="855921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endParaRPr lang="en-US" sz="1100" dirty="0">
              <a:solidFill>
                <a:srgbClr val="A0CC3A"/>
              </a:solidFill>
              <a:latin typeface="Gellatio Personal Use" panose="02000500000000000000" pitchFamily="50" charset="0"/>
              <a:cs typeface="Gautami" panose="020B0502040204020203" pitchFamily="34" charset="0"/>
            </a:endParaRPr>
          </a:p>
          <a:p>
            <a:pPr algn="ctr">
              <a:spcBef>
                <a:spcPts val="1800"/>
              </a:spcBef>
            </a:pPr>
            <a:endParaRPr lang="en-US" sz="2800" dirty="0">
              <a:solidFill>
                <a:srgbClr val="A0CC3A"/>
              </a:solidFill>
              <a:latin typeface="Gellatio Personal Use" panose="02000500000000000000" pitchFamily="50" charset="0"/>
              <a:cs typeface="Gautami" panose="020B0502040204020203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sz="3900" dirty="0">
                <a:solidFill>
                  <a:srgbClr val="A0CC3A"/>
                </a:solidFill>
                <a:latin typeface="Gellatio Personal Use" panose="02000500000000000000" pitchFamily="50" charset="0"/>
                <a:cs typeface="Gautami" panose="020B0502040204020203" pitchFamily="34" charset="0"/>
              </a:rPr>
              <a:t>What About or How About</a:t>
            </a:r>
          </a:p>
          <a:p>
            <a:pPr algn="ctr">
              <a:spcBef>
                <a:spcPts val="1800"/>
              </a:spcBef>
            </a:pPr>
            <a:endParaRPr lang="en-US" sz="2800" dirty="0">
              <a:solidFill>
                <a:srgbClr val="A0CC3A"/>
              </a:solidFill>
              <a:latin typeface="Gellatio Personal Use" panose="02000500000000000000" pitchFamily="50" charset="0"/>
              <a:cs typeface="Gautam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899AE-FF24-2F5D-B68A-62787D8FE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82" y="1970314"/>
            <a:ext cx="12216384" cy="6871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E5F2F-A229-632E-191C-0905AE770D5D}"/>
              </a:ext>
            </a:extLst>
          </p:cNvPr>
          <p:cNvSpPr txBox="1"/>
          <p:nvPr/>
        </p:nvSpPr>
        <p:spPr>
          <a:xfrm>
            <a:off x="279588" y="2797737"/>
            <a:ext cx="855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AFAFA"/>
                </a:solidFill>
                <a:latin typeface="+mj-lt"/>
              </a:rPr>
              <a:t>QUESTIONS OR SUGGESTIONS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6DC21-BE12-F80B-BCD8-C09B22944B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32" y="2797737"/>
            <a:ext cx="8208134" cy="2332654"/>
          </a:xfrm>
          <a:prstGeom prst="rect">
            <a:avLst/>
          </a:prstGeom>
        </p:spPr>
      </p:pic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0A02952B-FE8C-CB00-2DC1-6FFA2D42A961}"/>
              </a:ext>
            </a:extLst>
          </p:cNvPr>
          <p:cNvSpPr/>
          <p:nvPr/>
        </p:nvSpPr>
        <p:spPr>
          <a:xfrm>
            <a:off x="8804951" y="380145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3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31CAB255-453D-5A7D-D729-998942224537}"/>
              </a:ext>
            </a:extLst>
          </p:cNvPr>
          <p:cNvSpPr txBox="1">
            <a:spLocks/>
          </p:cNvSpPr>
          <p:nvPr/>
        </p:nvSpPr>
        <p:spPr>
          <a:xfrm>
            <a:off x="516728" y="496728"/>
            <a:ext cx="10702856" cy="710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000" b="1" kern="1200" cap="none" baseline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OUR ASKS</a:t>
            </a:r>
          </a:p>
        </p:txBody>
      </p:sp>
      <p:pic>
        <p:nvPicPr>
          <p:cNvPr id="5" name="Graphic 4" descr="Blog outline">
            <a:extLst>
              <a:ext uri="{FF2B5EF4-FFF2-40B4-BE49-F238E27FC236}">
                <a16:creationId xmlns:a16="http://schemas.microsoft.com/office/drawing/2014/main" id="{52936DA1-82C7-1276-CBA1-FA6C271CB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526" y="2628286"/>
            <a:ext cx="1140150" cy="1159855"/>
          </a:xfrm>
          <a:prstGeom prst="rect">
            <a:avLst/>
          </a:prstGeom>
        </p:spPr>
      </p:pic>
      <p:pic>
        <p:nvPicPr>
          <p:cNvPr id="9" name="Graphic 8" descr="Online meeting outline">
            <a:extLst>
              <a:ext uri="{FF2B5EF4-FFF2-40B4-BE49-F238E27FC236}">
                <a16:creationId xmlns:a16="http://schemas.microsoft.com/office/drawing/2014/main" id="{58C8CF76-70FF-29ED-5AFA-888ED9732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45006" y="2634819"/>
            <a:ext cx="1196222" cy="1216896"/>
          </a:xfrm>
          <a:prstGeom prst="rect">
            <a:avLst/>
          </a:prstGeom>
        </p:spPr>
      </p:pic>
      <p:pic>
        <p:nvPicPr>
          <p:cNvPr id="11" name="Graphic 10" descr="Influencer outline">
            <a:extLst>
              <a:ext uri="{FF2B5EF4-FFF2-40B4-BE49-F238E27FC236}">
                <a16:creationId xmlns:a16="http://schemas.microsoft.com/office/drawing/2014/main" id="{03692902-8267-B8CB-115C-0350A28AB1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47479" y="2590800"/>
            <a:ext cx="1196221" cy="11477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FF89E7-0152-DCD4-6A28-90D3C2667110}"/>
              </a:ext>
            </a:extLst>
          </p:cNvPr>
          <p:cNvSpPr txBox="1"/>
          <p:nvPr/>
        </p:nvSpPr>
        <p:spPr>
          <a:xfrm>
            <a:off x="518685" y="1234085"/>
            <a:ext cx="743244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Roboto"/>
                <a:cs typeface="Roboto"/>
              </a:rPr>
              <a:t>So We Can </a:t>
            </a:r>
            <a:r>
              <a:rPr lang="en-US" sz="2000" b="1" dirty="0">
                <a:solidFill>
                  <a:srgbClr val="A0CC3A"/>
                </a:solidFill>
                <a:ea typeface="Roboto"/>
                <a:cs typeface="Roboto"/>
              </a:rPr>
              <a:t>KICK-OFF THIS PROGRAM </a:t>
            </a:r>
            <a:r>
              <a:rPr lang="en-US" sz="2000" dirty="0">
                <a:solidFill>
                  <a:schemeClr val="bg1"/>
                </a:solidFill>
                <a:ea typeface="Roboto"/>
                <a:cs typeface="Roboto"/>
              </a:rPr>
              <a:t>. . .</a:t>
            </a:r>
            <a:endParaRPr lang="en-US" sz="2000" dirty="0">
              <a:solidFill>
                <a:srgbClr val="A0CC3A"/>
              </a:solidFill>
              <a:ea typeface="Roboto"/>
              <a:cs typeface="Roboto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887696-C405-6CEF-5F06-8B2446458374}"/>
              </a:ext>
            </a:extLst>
          </p:cNvPr>
          <p:cNvSpPr txBox="1"/>
          <p:nvPr/>
        </p:nvSpPr>
        <p:spPr>
          <a:xfrm>
            <a:off x="790575" y="3898065"/>
            <a:ext cx="1823821" cy="959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C3A"/>
                </a:solidFill>
              </a:rPr>
              <a:t>Send Us Your Bio Forms</a:t>
            </a:r>
            <a:endParaRPr lang="en-US" dirty="0">
              <a:solidFill>
                <a:srgbClr val="A0CC3A"/>
              </a:solidFill>
            </a:endParaRPr>
          </a:p>
          <a:p>
            <a:endParaRPr lang="en-US" dirty="0">
              <a:solidFill>
                <a:srgbClr val="A0CC3A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8F3D2F-36F9-7EDA-711E-EB7574A37535}"/>
              </a:ext>
            </a:extLst>
          </p:cNvPr>
          <p:cNvSpPr txBox="1"/>
          <p:nvPr/>
        </p:nvSpPr>
        <p:spPr>
          <a:xfrm>
            <a:off x="3339196" y="3898065"/>
            <a:ext cx="1684135" cy="67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C3A"/>
                </a:solidFill>
              </a:rPr>
              <a:t>Recommend Mentees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68E42A-BCC9-D53D-A12F-0418E22D88E1}"/>
              </a:ext>
            </a:extLst>
          </p:cNvPr>
          <p:cNvSpPr txBox="1"/>
          <p:nvPr/>
        </p:nvSpPr>
        <p:spPr>
          <a:xfrm>
            <a:off x="5987324" y="3898065"/>
            <a:ext cx="2423986" cy="67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CC3A"/>
                </a:solidFill>
              </a:rPr>
              <a:t>Suggest                 Workshop Topics</a:t>
            </a:r>
          </a:p>
        </p:txBody>
      </p:sp>
      <p:sp>
        <p:nvSpPr>
          <p:cNvPr id="3" name="Rectangle 2">
            <a:hlinkClick r:id="rId10" action="ppaction://hlinksldjump"/>
            <a:extLst>
              <a:ext uri="{FF2B5EF4-FFF2-40B4-BE49-F238E27FC236}">
                <a16:creationId xmlns:a16="http://schemas.microsoft.com/office/drawing/2014/main" id="{15D61017-66FE-E5D0-8218-97CC5A0ACDC1}"/>
              </a:ext>
            </a:extLst>
          </p:cNvPr>
          <p:cNvSpPr/>
          <p:nvPr/>
        </p:nvSpPr>
        <p:spPr>
          <a:xfrm>
            <a:off x="8825500" y="431519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90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C7779-7E64-1E1E-FE59-C5A12F9BC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2" y="0"/>
            <a:ext cx="12216384" cy="6871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E5F2F-A229-632E-191C-0905AE770D5D}"/>
              </a:ext>
            </a:extLst>
          </p:cNvPr>
          <p:cNvSpPr txBox="1"/>
          <p:nvPr/>
        </p:nvSpPr>
        <p:spPr>
          <a:xfrm>
            <a:off x="1077775" y="2809027"/>
            <a:ext cx="855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AFAFA"/>
                </a:solidFill>
                <a:latin typeface="+mj-lt"/>
              </a:rPr>
              <a:t>MENTORING &amp; COACHING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A2D052-D7B4-D419-CD41-08F0490C9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92" r="29391" b="26760"/>
          <a:stretch/>
        </p:blipFill>
        <p:spPr>
          <a:xfrm>
            <a:off x="808071" y="3374610"/>
            <a:ext cx="6198781" cy="1228091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332D3B7A-B2CE-986B-763F-22913674D09D}"/>
              </a:ext>
            </a:extLst>
          </p:cNvPr>
          <p:cNvSpPr/>
          <p:nvPr/>
        </p:nvSpPr>
        <p:spPr>
          <a:xfrm>
            <a:off x="8774130" y="42124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96355D0D-CBFF-147B-A5E5-ACC4D8FC70BF}"/>
              </a:ext>
            </a:extLst>
          </p:cNvPr>
          <p:cNvSpPr/>
          <p:nvPr/>
        </p:nvSpPr>
        <p:spPr>
          <a:xfrm>
            <a:off x="8782694" y="501722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60677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ramed picture on a wall&#10;&#10;Description automatically generated">
            <a:extLst>
              <a:ext uri="{FF2B5EF4-FFF2-40B4-BE49-F238E27FC236}">
                <a16:creationId xmlns:a16="http://schemas.microsoft.com/office/drawing/2014/main" id="{1B50FC54-5F62-108A-B84F-0C93B2F81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9389DF6-9FD9-9ECD-ED92-F3D0429587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02" r="18558"/>
          <a:stretch/>
        </p:blipFill>
        <p:spPr>
          <a:xfrm>
            <a:off x="4791075" y="1272304"/>
            <a:ext cx="5241774" cy="1518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0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636F42-636F-AF19-C9A1-0D636FA70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8" r="11499" b="325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D509C03-E455-6B9A-C75A-AD5A963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A DIFFERENCE MAKER</a:t>
            </a:r>
          </a:p>
        </p:txBody>
      </p:sp>
      <p:pic>
        <p:nvPicPr>
          <p:cNvPr id="2" name="Picture 1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C3A30B47-9134-5E0B-3E44-E282F86541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749" b="69326"/>
          <a:stretch/>
        </p:blipFill>
        <p:spPr>
          <a:xfrm>
            <a:off x="4963801" y="3859173"/>
            <a:ext cx="2017835" cy="1536192"/>
          </a:xfrm>
          <a:prstGeom prst="rect">
            <a:avLst/>
          </a:prstGeom>
        </p:spPr>
      </p:pic>
      <p:pic>
        <p:nvPicPr>
          <p:cNvPr id="3" name="Picture 2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9F056FE7-5DCC-5156-1987-A48B04C1E6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51" t="1738" r="51267" b="69468"/>
          <a:stretch/>
        </p:blipFill>
        <p:spPr>
          <a:xfrm>
            <a:off x="3683266" y="1583860"/>
            <a:ext cx="1690504" cy="1325850"/>
          </a:xfrm>
          <a:prstGeom prst="rect">
            <a:avLst/>
          </a:prstGeom>
        </p:spPr>
      </p:pic>
      <p:pic>
        <p:nvPicPr>
          <p:cNvPr id="4" name="Picture 3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C995EE73-C3DE-681E-17AD-6559344B50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75" t="1797" r="30296" b="68549"/>
          <a:stretch/>
        </p:blipFill>
        <p:spPr>
          <a:xfrm>
            <a:off x="6935890" y="1628713"/>
            <a:ext cx="1260870" cy="1378304"/>
          </a:xfrm>
          <a:prstGeom prst="rect">
            <a:avLst/>
          </a:prstGeom>
        </p:spPr>
      </p:pic>
      <p:pic>
        <p:nvPicPr>
          <p:cNvPr id="5" name="Picture 4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307C7B3C-53F3-DD37-5AED-2CEA0D046B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24" t="1414" r="6006" b="68895"/>
          <a:stretch/>
        </p:blipFill>
        <p:spPr>
          <a:xfrm>
            <a:off x="779777" y="3925616"/>
            <a:ext cx="1463509" cy="1481330"/>
          </a:xfrm>
          <a:prstGeom prst="rect">
            <a:avLst/>
          </a:prstGeom>
        </p:spPr>
      </p:pic>
      <p:pic>
        <p:nvPicPr>
          <p:cNvPr id="6" name="Picture 5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E88D1CCF-B6EF-6900-59BD-6FAE0AD202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1" t="53915" r="79233" b="22079"/>
          <a:stretch/>
        </p:blipFill>
        <p:spPr>
          <a:xfrm>
            <a:off x="8241201" y="4173266"/>
            <a:ext cx="1198201" cy="1180397"/>
          </a:xfrm>
          <a:prstGeom prst="rect">
            <a:avLst/>
          </a:prstGeom>
        </p:spPr>
      </p:pic>
      <p:pic>
        <p:nvPicPr>
          <p:cNvPr id="10" name="Picture 9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BCE2E71A-7742-FDE7-CD22-0F1DB3E5DA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83" t="50963" r="51265" b="23235"/>
          <a:stretch/>
        </p:blipFill>
        <p:spPr>
          <a:xfrm>
            <a:off x="2816173" y="4047768"/>
            <a:ext cx="1943170" cy="12618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4397E-4B7B-A5F2-BA75-07651EE032FA}"/>
              </a:ext>
            </a:extLst>
          </p:cNvPr>
          <p:cNvSpPr txBox="1"/>
          <p:nvPr/>
        </p:nvSpPr>
        <p:spPr>
          <a:xfrm>
            <a:off x="2934570" y="5432685"/>
            <a:ext cx="18341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</a:defRPr>
            </a:lvl1pPr>
          </a:lstStyle>
          <a:p>
            <a:r>
              <a:rPr lang="en-US" b="0" dirty="0">
                <a:solidFill>
                  <a:srgbClr val="A0CC3A"/>
                </a:solidFill>
              </a:rPr>
              <a:t>Mentoring programs boost </a:t>
            </a:r>
            <a:r>
              <a:rPr lang="en-US" dirty="0">
                <a:solidFill>
                  <a:srgbClr val="A0CC3A"/>
                </a:solidFill>
              </a:rPr>
              <a:t>promotion &amp; retention rates </a:t>
            </a:r>
            <a:r>
              <a:rPr lang="en-US" b="0" dirty="0">
                <a:solidFill>
                  <a:srgbClr val="A0CC3A"/>
                </a:solidFill>
              </a:rPr>
              <a:t>for </a:t>
            </a:r>
            <a:r>
              <a:rPr lang="en-US" dirty="0">
                <a:solidFill>
                  <a:srgbClr val="A0CC3A"/>
                </a:solidFill>
              </a:rPr>
              <a:t>minorities and women by 15% to 38%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C38F0D-3BE6-63D4-C265-1C001FE7F76C}"/>
              </a:ext>
            </a:extLst>
          </p:cNvPr>
          <p:cNvSpPr txBox="1"/>
          <p:nvPr/>
        </p:nvSpPr>
        <p:spPr>
          <a:xfrm>
            <a:off x="5269262" y="5432685"/>
            <a:ext cx="18341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</a:defRPr>
            </a:lvl1pPr>
          </a:lstStyle>
          <a:p>
            <a:r>
              <a:rPr lang="en-US" b="0" dirty="0">
                <a:solidFill>
                  <a:srgbClr val="A0CC3A"/>
                </a:solidFill>
              </a:rPr>
              <a:t>Employees who received mentoring were PROMOTED </a:t>
            </a:r>
            <a:r>
              <a:rPr lang="en-US" u="sng" dirty="0">
                <a:solidFill>
                  <a:srgbClr val="A0CC3A"/>
                </a:solidFill>
              </a:rPr>
              <a:t>5x more often</a:t>
            </a:r>
            <a:r>
              <a:rPr lang="en-US" dirty="0">
                <a:solidFill>
                  <a:srgbClr val="A0CC3A"/>
                </a:solidFill>
              </a:rPr>
              <a:t> </a:t>
            </a:r>
            <a:r>
              <a:rPr lang="en-US" b="0" dirty="0">
                <a:solidFill>
                  <a:srgbClr val="A0CC3A"/>
                </a:solidFill>
              </a:rPr>
              <a:t>than those who didn’t have a mentor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EC250A-0BE3-7379-07DE-CC282FDD68D3}"/>
              </a:ext>
            </a:extLst>
          </p:cNvPr>
          <p:cNvSpPr txBox="1"/>
          <p:nvPr/>
        </p:nvSpPr>
        <p:spPr>
          <a:xfrm>
            <a:off x="615000" y="5432685"/>
            <a:ext cx="183411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</a:defRPr>
            </a:lvl1pPr>
          </a:lstStyle>
          <a:p>
            <a:r>
              <a:rPr lang="en-US" dirty="0">
                <a:solidFill>
                  <a:srgbClr val="A0CC3A"/>
                </a:solidFill>
              </a:rPr>
              <a:t>75% of millennials </a:t>
            </a:r>
            <a:r>
              <a:rPr lang="en-US" b="0" dirty="0">
                <a:solidFill>
                  <a:srgbClr val="A0CC3A"/>
                </a:solidFill>
              </a:rPr>
              <a:t>say mentoring is </a:t>
            </a:r>
            <a:r>
              <a:rPr lang="en-US" dirty="0">
                <a:solidFill>
                  <a:srgbClr val="A0CC3A"/>
                </a:solidFill>
              </a:rPr>
              <a:t>CRITICAL </a:t>
            </a:r>
            <a:r>
              <a:rPr lang="en-US" b="0" dirty="0">
                <a:solidFill>
                  <a:srgbClr val="A0CC3A"/>
                </a:solidFill>
              </a:rPr>
              <a:t>to their success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DCD46A-025A-35A3-9ECF-ACB5CFC0D354}"/>
              </a:ext>
            </a:extLst>
          </p:cNvPr>
          <p:cNvSpPr txBox="1"/>
          <p:nvPr/>
        </p:nvSpPr>
        <p:spPr>
          <a:xfrm>
            <a:off x="6434501" y="2993692"/>
            <a:ext cx="23269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</a:defRPr>
            </a:lvl1pPr>
          </a:lstStyle>
          <a:p>
            <a:r>
              <a:rPr lang="en-US" dirty="0">
                <a:solidFill>
                  <a:srgbClr val="A0CC3A"/>
                </a:solidFill>
              </a:rPr>
              <a:t>91% of employees </a:t>
            </a:r>
            <a:r>
              <a:rPr lang="en-US" b="0" dirty="0">
                <a:solidFill>
                  <a:srgbClr val="A0CC3A"/>
                </a:solidFill>
              </a:rPr>
              <a:t>who have a mentor state they are </a:t>
            </a:r>
            <a:r>
              <a:rPr lang="en-US" dirty="0">
                <a:solidFill>
                  <a:srgbClr val="A0CC3A"/>
                </a:solidFill>
              </a:rPr>
              <a:t>satisfied </a:t>
            </a:r>
            <a:r>
              <a:rPr lang="en-US" b="0" dirty="0">
                <a:solidFill>
                  <a:srgbClr val="A0CC3A"/>
                </a:solidFill>
              </a:rPr>
              <a:t>with their jobs with more than half saying they are </a:t>
            </a:r>
            <a:r>
              <a:rPr lang="en-US" dirty="0">
                <a:solidFill>
                  <a:srgbClr val="A0CC3A"/>
                </a:solidFill>
              </a:rPr>
              <a:t>“very satisfied”</a:t>
            </a:r>
          </a:p>
        </p:txBody>
      </p:sp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F49B672B-7EB5-E1DB-47F9-AF828B3A33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00" t="52515" r="28419" b="21752"/>
          <a:stretch/>
        </p:blipFill>
        <p:spPr>
          <a:xfrm>
            <a:off x="857450" y="1726645"/>
            <a:ext cx="1425551" cy="1216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B1969B-33D3-8003-02E9-141A8BEDC58F}"/>
              </a:ext>
            </a:extLst>
          </p:cNvPr>
          <p:cNvSpPr txBox="1"/>
          <p:nvPr/>
        </p:nvSpPr>
        <p:spPr>
          <a:xfrm>
            <a:off x="487271" y="2980399"/>
            <a:ext cx="2135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</a:defRPr>
            </a:lvl1pPr>
          </a:lstStyle>
          <a:p>
            <a:r>
              <a:rPr lang="en-US" dirty="0">
                <a:solidFill>
                  <a:srgbClr val="A0CC3A"/>
                </a:solidFill>
              </a:rPr>
              <a:t>Retention rates </a:t>
            </a:r>
            <a:r>
              <a:rPr lang="en-US" b="0" dirty="0">
                <a:solidFill>
                  <a:srgbClr val="A0CC3A"/>
                </a:solidFill>
              </a:rPr>
              <a:t>are much higher for </a:t>
            </a:r>
            <a:r>
              <a:rPr lang="en-US" dirty="0">
                <a:solidFill>
                  <a:srgbClr val="A0CC3A"/>
                </a:solidFill>
              </a:rPr>
              <a:t>mentees (72%) </a:t>
            </a:r>
            <a:r>
              <a:rPr lang="en-US" b="0" dirty="0">
                <a:solidFill>
                  <a:srgbClr val="A0CC3A"/>
                </a:solidFill>
              </a:rPr>
              <a:t>&amp; </a:t>
            </a:r>
            <a:r>
              <a:rPr lang="en-US" dirty="0">
                <a:solidFill>
                  <a:srgbClr val="A0CC3A"/>
                </a:solidFill>
              </a:rPr>
              <a:t>mentors (69%</a:t>
            </a:r>
            <a:r>
              <a:rPr lang="en-US" b="0" dirty="0">
                <a:solidFill>
                  <a:srgbClr val="A0CC3A"/>
                </a:solidFill>
              </a:rPr>
              <a:t>) than for employees who did not participate in mentoring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8B541-952C-E71A-C428-9AD09AD238E4}"/>
              </a:ext>
            </a:extLst>
          </p:cNvPr>
          <p:cNvSpPr txBox="1"/>
          <p:nvPr/>
        </p:nvSpPr>
        <p:spPr>
          <a:xfrm>
            <a:off x="3389169" y="2994496"/>
            <a:ext cx="2259904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</a:defRPr>
            </a:lvl1pPr>
          </a:lstStyle>
          <a:p>
            <a:r>
              <a:rPr lang="en-US" dirty="0">
                <a:solidFill>
                  <a:srgbClr val="A0CC3A"/>
                </a:solidFill>
              </a:rPr>
              <a:t>46% of employes voluntarily </a:t>
            </a:r>
            <a:r>
              <a:rPr lang="en-US" b="0" dirty="0">
                <a:solidFill>
                  <a:srgbClr val="A0CC3A"/>
                </a:solidFill>
              </a:rPr>
              <a:t>leaving  a company cite the lack of opportunity to learn new skills as the number one culprit</a:t>
            </a:r>
            <a:endParaRPr lang="en-US" dirty="0">
              <a:solidFill>
                <a:srgbClr val="A0CC3A"/>
              </a:solidFill>
            </a:endParaRPr>
          </a:p>
          <a:p>
            <a:r>
              <a:rPr lang="en-US" dirty="0">
                <a:solidFill>
                  <a:srgbClr val="A0CC3A"/>
                </a:solidFill>
              </a:rPr>
              <a:t> </a:t>
            </a:r>
            <a:endParaRPr lang="en-US" b="0" dirty="0">
              <a:solidFill>
                <a:srgbClr val="A0CC3A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9A0EF3-3869-4E6A-4F07-F0605446A16E}"/>
              </a:ext>
            </a:extLst>
          </p:cNvPr>
          <p:cNvSpPr txBox="1"/>
          <p:nvPr/>
        </p:nvSpPr>
        <p:spPr>
          <a:xfrm>
            <a:off x="7411179" y="5432685"/>
            <a:ext cx="3028564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50" dirty="0">
                <a:solidFill>
                  <a:srgbClr val="A0CC3A"/>
                </a:solidFill>
                <a:ea typeface="Roboto"/>
                <a:cs typeface="Roboto"/>
              </a:rPr>
              <a:t>It pays to mentor, develop &amp; promote from within. Beginning salaries for external hires are 18-20% more. Add advertising, along with time spent interviewing &amp; time training - external hires can cost up to 50% more than internal hires</a:t>
            </a:r>
          </a:p>
        </p:txBody>
      </p:sp>
      <p:sp>
        <p:nvSpPr>
          <p:cNvPr id="13" name="Rectangle 12">
            <a:hlinkClick r:id="rId12" action="ppaction://hlinksldjump"/>
            <a:extLst>
              <a:ext uri="{FF2B5EF4-FFF2-40B4-BE49-F238E27FC236}">
                <a16:creationId xmlns:a16="http://schemas.microsoft.com/office/drawing/2014/main" id="{86B6A8DD-304C-CFEB-5958-077E9A3D9FB2}"/>
              </a:ext>
            </a:extLst>
          </p:cNvPr>
          <p:cNvSpPr/>
          <p:nvPr/>
        </p:nvSpPr>
        <p:spPr>
          <a:xfrm>
            <a:off x="9976204" y="10272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960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7" grpId="0"/>
      <p:bldP spid="9" grpId="0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579A8E67-80B0-295A-4737-40A47F47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3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2" t="40530"/>
          <a:stretch/>
        </p:blipFill>
        <p:spPr>
          <a:xfrm>
            <a:off x="-40823" y="-1"/>
            <a:ext cx="4923269" cy="266232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E1CD850-2CFC-03EB-148E-114333DF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THE RIPPLE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423F4-286B-BCE4-1F65-687D6E15CF89}"/>
              </a:ext>
            </a:extLst>
          </p:cNvPr>
          <p:cNvSpPr txBox="1"/>
          <p:nvPr/>
        </p:nvSpPr>
        <p:spPr>
          <a:xfrm>
            <a:off x="6096000" y="7052144"/>
            <a:ext cx="60269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chemeClr val="bg1">
                    <a:lumMod val="65000"/>
                  </a:schemeClr>
                </a:solidFill>
                <a:effectLst/>
                <a:latin typeface="Founders Grotesk Tex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Harvard Business Review Analytic Services, sponsored by Torch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4729C-5FFB-3B39-C776-9F59BC9B81CC}"/>
              </a:ext>
            </a:extLst>
          </p:cNvPr>
          <p:cNvSpPr txBox="1"/>
          <p:nvPr/>
        </p:nvSpPr>
        <p:spPr>
          <a:xfrm>
            <a:off x="3453839" y="3944956"/>
            <a:ext cx="3887994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A0CC3A"/>
                </a:solidFill>
              </a:rPr>
              <a:t>82%</a:t>
            </a:r>
          </a:p>
          <a:p>
            <a:r>
              <a:rPr lang="en-US" sz="1400" b="0" dirty="0">
                <a:solidFill>
                  <a:schemeClr val="bg1"/>
                </a:solidFill>
              </a:rPr>
              <a:t>State mentoring relationships helped foster </a:t>
            </a:r>
            <a:r>
              <a:rPr lang="en-US" sz="1400" dirty="0">
                <a:solidFill>
                  <a:srgbClr val="A0CC3A"/>
                </a:solidFill>
              </a:rPr>
              <a:t>MEANINGFUL CONNECTIONS </a:t>
            </a:r>
            <a:r>
              <a:rPr lang="en-US" sz="1400" b="0" dirty="0">
                <a:solidFill>
                  <a:schemeClr val="bg1"/>
                </a:solidFill>
              </a:rPr>
              <a:t>between mentors &amp; mentees, across departments &amp; within their own team</a:t>
            </a:r>
          </a:p>
        </p:txBody>
      </p:sp>
      <p:pic>
        <p:nvPicPr>
          <p:cNvPr id="4" name="Picture 3" descr="A green and white chat bubble&#10;&#10;Description automatically generated">
            <a:extLst>
              <a:ext uri="{FF2B5EF4-FFF2-40B4-BE49-F238E27FC236}">
                <a16:creationId xmlns:a16="http://schemas.microsoft.com/office/drawing/2014/main" id="{9F7D45A3-9464-9CD4-C114-0437006BC5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544" y="2365989"/>
            <a:ext cx="2861299" cy="1612733"/>
          </a:xfrm>
          <a:prstGeom prst="rect">
            <a:avLst/>
          </a:prstGeom>
        </p:spPr>
      </p:pic>
      <p:pic>
        <p:nvPicPr>
          <p:cNvPr id="5" name="Picture 4" descr="A plant in a pot&#10;&#10;Description automatically generated">
            <a:extLst>
              <a:ext uri="{FF2B5EF4-FFF2-40B4-BE49-F238E27FC236}">
                <a16:creationId xmlns:a16="http://schemas.microsoft.com/office/drawing/2014/main" id="{1D7EB3E3-DB57-A245-421A-3A1C23432A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710" y="2276749"/>
            <a:ext cx="3061608" cy="1755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9DD4C1-A6F9-6F60-8EFA-FA2534F19452}"/>
              </a:ext>
            </a:extLst>
          </p:cNvPr>
          <p:cNvSpPr txBox="1"/>
          <p:nvPr/>
        </p:nvSpPr>
        <p:spPr>
          <a:xfrm>
            <a:off x="7615064" y="3944956"/>
            <a:ext cx="2481497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A0CC3A"/>
                </a:solidFill>
                <a:ea typeface="Roboto"/>
                <a:cs typeface="Roboto"/>
              </a:rPr>
              <a:t>91%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a typeface="Roboto"/>
                <a:cs typeface="Roboto"/>
              </a:rPr>
              <a:t>Developed or strengthen </a:t>
            </a:r>
            <a:r>
              <a:rPr lang="en-US" sz="1400" b="1" dirty="0">
                <a:solidFill>
                  <a:srgbClr val="A0CC3A"/>
                </a:solidFill>
                <a:ea typeface="Roboto"/>
                <a:cs typeface="Roboto"/>
              </a:rPr>
              <a:t>NEW SKILLS</a:t>
            </a:r>
            <a:r>
              <a:rPr lang="en-US" sz="1400" dirty="0">
                <a:solidFill>
                  <a:schemeClr val="bg1"/>
                </a:solidFill>
                <a:ea typeface="Roboto"/>
                <a:cs typeface="Roboto"/>
              </a:rPr>
              <a:t> as a result of their manager being mentored</a:t>
            </a:r>
          </a:p>
        </p:txBody>
      </p:sp>
      <p:pic>
        <p:nvPicPr>
          <p:cNvPr id="13" name="Picture 12" descr="A white line drawing of a mountain with a flag on top&#10;&#10;Description automatically generated">
            <a:extLst>
              <a:ext uri="{FF2B5EF4-FFF2-40B4-BE49-F238E27FC236}">
                <a16:creationId xmlns:a16="http://schemas.microsoft.com/office/drawing/2014/main" id="{C85B33E1-2057-3FC5-86DF-5F836BD4BD0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87" y="2422208"/>
            <a:ext cx="2871108" cy="16192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A63130-2B11-71D0-619E-7E0EC698724E}"/>
              </a:ext>
            </a:extLst>
          </p:cNvPr>
          <p:cNvSpPr txBox="1"/>
          <p:nvPr/>
        </p:nvSpPr>
        <p:spPr>
          <a:xfrm>
            <a:off x="900731" y="3984525"/>
            <a:ext cx="164102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A0CC3A"/>
                </a:solidFill>
                <a:ea typeface="Roboto"/>
                <a:cs typeface="Roboto"/>
              </a:rPr>
              <a:t>67%</a:t>
            </a:r>
            <a:endParaRPr lang="en-US" sz="3200" b="1" dirty="0">
              <a:ea typeface="Roboto"/>
              <a:cs typeface="Robo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C81562-F3B8-3CE2-0F57-E66E786C4003}"/>
              </a:ext>
            </a:extLst>
          </p:cNvPr>
          <p:cNvSpPr txBox="1"/>
          <p:nvPr/>
        </p:nvSpPr>
        <p:spPr>
          <a:xfrm>
            <a:off x="474760" y="4542590"/>
            <a:ext cx="249296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ea typeface="Roboto"/>
                <a:cs typeface="Roboto"/>
              </a:rPr>
              <a:t>Of businesses reported an </a:t>
            </a:r>
            <a:r>
              <a:rPr lang="en-US" sz="1400" b="1" dirty="0">
                <a:solidFill>
                  <a:srgbClr val="A0CC3A"/>
                </a:solidFill>
                <a:ea typeface="Roboto"/>
                <a:cs typeface="Roboto"/>
              </a:rPr>
              <a:t>INCREASE IN PRODUCTIVTY </a:t>
            </a:r>
            <a:r>
              <a:rPr lang="en-US" sz="1400" dirty="0">
                <a:solidFill>
                  <a:schemeClr val="bg1"/>
                </a:solidFill>
                <a:ea typeface="Roboto"/>
                <a:cs typeface="Roboto"/>
              </a:rPr>
              <a:t>due to mentoring</a:t>
            </a:r>
          </a:p>
        </p:txBody>
      </p:sp>
      <p:sp>
        <p:nvSpPr>
          <p:cNvPr id="6" name="Rectangle 5">
            <a:hlinkClick r:id="rId10" action="ppaction://hlinksldjump"/>
            <a:extLst>
              <a:ext uri="{FF2B5EF4-FFF2-40B4-BE49-F238E27FC236}">
                <a16:creationId xmlns:a16="http://schemas.microsoft.com/office/drawing/2014/main" id="{5BFD348A-0EF1-6AB0-DF9B-39F1F5F3BD1E}"/>
              </a:ext>
            </a:extLst>
          </p:cNvPr>
          <p:cNvSpPr/>
          <p:nvPr/>
        </p:nvSpPr>
        <p:spPr>
          <a:xfrm>
            <a:off x="9894009" y="1028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1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579A8E67-80B0-295A-4737-40A47F47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3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2" t="40530"/>
          <a:stretch/>
        </p:blipFill>
        <p:spPr>
          <a:xfrm>
            <a:off x="-40823" y="-1"/>
            <a:ext cx="4923269" cy="266232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E1CD850-2CFC-03EB-148E-114333DF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AFA"/>
                </a:solidFill>
              </a:rPr>
              <a:t>THE RIPPLE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423F4-286B-BCE4-1F65-687D6E15CF89}"/>
              </a:ext>
            </a:extLst>
          </p:cNvPr>
          <p:cNvSpPr txBox="1"/>
          <p:nvPr/>
        </p:nvSpPr>
        <p:spPr>
          <a:xfrm>
            <a:off x="6096000" y="7052144"/>
            <a:ext cx="60269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chemeClr val="bg1">
                    <a:lumMod val="65000"/>
                  </a:schemeClr>
                </a:solidFill>
                <a:effectLst/>
                <a:latin typeface="Founders Grotesk Tex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Harvard Business Review Analytic Services, sponsored by Torch</a:t>
            </a:r>
            <a:endParaRPr lang="en-US" sz="12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31EFE-9297-605E-8387-1B5BA3AE330D}"/>
              </a:ext>
            </a:extLst>
          </p:cNvPr>
          <p:cNvSpPr txBox="1"/>
          <p:nvPr/>
        </p:nvSpPr>
        <p:spPr>
          <a:xfrm>
            <a:off x="582997" y="1210407"/>
            <a:ext cx="76645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AFAFA"/>
                </a:solidFill>
                <a:effectLst/>
                <a:latin typeface="Calibri" panose="020F0502020204030204" pitchFamily="34" charset="0"/>
              </a:rPr>
              <a:t>The Top 5 Skill </a:t>
            </a:r>
            <a:r>
              <a:rPr lang="en-US" sz="1800" b="1" dirty="0">
                <a:solidFill>
                  <a:srgbClr val="A0CC3A"/>
                </a:solidFill>
                <a:effectLst/>
                <a:latin typeface="Calibri" panose="020F0502020204030204" pitchFamily="34" charset="0"/>
              </a:rPr>
              <a:t>CATEGORIES </a:t>
            </a:r>
            <a:r>
              <a:rPr lang="en-US" b="1" dirty="0">
                <a:solidFill>
                  <a:srgbClr val="A0CC3A"/>
                </a:solidFill>
                <a:latin typeface="Calibri" panose="020F0502020204030204" pitchFamily="34" charset="0"/>
              </a:rPr>
              <a:t>E</a:t>
            </a:r>
            <a:r>
              <a:rPr lang="en-US" sz="1800" b="1" dirty="0">
                <a:solidFill>
                  <a:srgbClr val="A0CC3A"/>
                </a:solidFill>
                <a:effectLst/>
                <a:latin typeface="Calibri" panose="020F0502020204030204" pitchFamily="34" charset="0"/>
              </a:rPr>
              <a:t>MPLOYEES STRENGTHENED                                                     </a:t>
            </a:r>
            <a:r>
              <a:rPr lang="en-US" sz="1800" dirty="0">
                <a:solidFill>
                  <a:srgbClr val="FAFAFA"/>
                </a:solidFill>
                <a:effectLst/>
                <a:latin typeface="Calibri" panose="020F0502020204030204" pitchFamily="34" charset="0"/>
              </a:rPr>
              <a:t>After Their Manager Experienced Mentoring &amp; Coaching</a:t>
            </a:r>
            <a:endParaRPr lang="en-US" dirty="0">
              <a:solidFill>
                <a:srgbClr val="FAFAFA"/>
              </a:solidFill>
            </a:endParaRPr>
          </a:p>
          <a:p>
            <a:endParaRPr lang="en-US" dirty="0">
              <a:solidFill>
                <a:schemeClr val="bg1"/>
              </a:solidFill>
              <a:ea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3F97B-3E74-21B4-3241-5AF0F4DF97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2390"/>
          <a:stretch/>
        </p:blipFill>
        <p:spPr>
          <a:xfrm>
            <a:off x="607383" y="2133737"/>
            <a:ext cx="6139204" cy="698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EA1E2A-3EF9-6010-7C5D-56E5959E79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661" b="62731"/>
          <a:stretch/>
        </p:blipFill>
        <p:spPr>
          <a:xfrm>
            <a:off x="602453" y="3044188"/>
            <a:ext cx="6139204" cy="579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2C8A6B-3E64-2A88-9F31-70110F9515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361" b="40195"/>
          <a:stretch/>
        </p:blipFill>
        <p:spPr>
          <a:xfrm>
            <a:off x="604919" y="3822127"/>
            <a:ext cx="6139204" cy="692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47E05-51B8-1DB8-0F16-3FF67A352A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155" b="21652"/>
          <a:stretch/>
        </p:blipFill>
        <p:spPr>
          <a:xfrm>
            <a:off x="606542" y="4648753"/>
            <a:ext cx="6139204" cy="602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41C173-BBE1-A41B-FDDD-7F8CAF210B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247" b="309"/>
          <a:stretch/>
        </p:blipFill>
        <p:spPr>
          <a:xfrm>
            <a:off x="603140" y="5410484"/>
            <a:ext cx="6139204" cy="692300"/>
          </a:xfrm>
          <a:prstGeom prst="rect">
            <a:avLst/>
          </a:prstGeom>
        </p:spPr>
      </p:pic>
      <p:pic>
        <p:nvPicPr>
          <p:cNvPr id="2" name="Picture 1" descr="A plant in a pot&#10;&#10;Description automatically generated">
            <a:extLst>
              <a:ext uri="{FF2B5EF4-FFF2-40B4-BE49-F238E27FC236}">
                <a16:creationId xmlns:a16="http://schemas.microsoft.com/office/drawing/2014/main" id="{01C32220-D5FC-4DE8-535E-867924E52B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058" y="2662326"/>
            <a:ext cx="3061608" cy="1755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EBD1DE-DFC0-CE46-7493-B59B5546571D}"/>
              </a:ext>
            </a:extLst>
          </p:cNvPr>
          <p:cNvSpPr txBox="1"/>
          <p:nvPr/>
        </p:nvSpPr>
        <p:spPr>
          <a:xfrm>
            <a:off x="7389412" y="4330533"/>
            <a:ext cx="2481497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rgbClr val="A0CC3A"/>
                </a:solidFill>
                <a:ea typeface="Roboto"/>
                <a:cs typeface="Roboto"/>
              </a:rPr>
              <a:t>91%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a typeface="Roboto"/>
                <a:cs typeface="Roboto"/>
              </a:rPr>
              <a:t>Developed or strengthen </a:t>
            </a:r>
            <a:r>
              <a:rPr lang="en-US" sz="1400" b="1" dirty="0">
                <a:solidFill>
                  <a:srgbClr val="A0CC3A"/>
                </a:solidFill>
                <a:ea typeface="Roboto"/>
                <a:cs typeface="Roboto"/>
              </a:rPr>
              <a:t>NEW SKILLS</a:t>
            </a:r>
            <a:r>
              <a:rPr lang="en-US" sz="1400" dirty="0">
                <a:solidFill>
                  <a:schemeClr val="bg1"/>
                </a:solidFill>
                <a:ea typeface="Roboto"/>
                <a:cs typeface="Roboto"/>
              </a:rPr>
              <a:t> as a result of their manager being mentored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679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and arrow pointing up&#10;&#10;Description automatically generated">
            <a:extLst>
              <a:ext uri="{FF2B5EF4-FFF2-40B4-BE49-F238E27FC236}">
                <a16:creationId xmlns:a16="http://schemas.microsoft.com/office/drawing/2014/main" id="{BB7A54F5-5C91-39D7-C6DE-18558856D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532" y="3778100"/>
            <a:ext cx="2560967" cy="1421872"/>
          </a:xfrm>
          <a:prstGeom prst="rect">
            <a:avLst/>
          </a:prstGeom>
        </p:spPr>
      </p:pic>
      <p:pic>
        <p:nvPicPr>
          <p:cNvPr id="10" name="Picture 9" descr="A white sign with black text and yellow arrow&#10;&#10;Description automatically generated">
            <a:extLst>
              <a:ext uri="{FF2B5EF4-FFF2-40B4-BE49-F238E27FC236}">
                <a16:creationId xmlns:a16="http://schemas.microsoft.com/office/drawing/2014/main" id="{14DA6050-BEAD-727C-A257-557102E4EE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441" y="3799579"/>
            <a:ext cx="2524207" cy="1421870"/>
          </a:xfrm>
          <a:prstGeom prst="rect">
            <a:avLst/>
          </a:prstGeom>
        </p:spPr>
      </p:pic>
      <p:pic>
        <p:nvPicPr>
          <p:cNvPr id="16" name="Picture 15" descr="A graph and arrow pointing up&#10;&#10;Description automatically generated">
            <a:extLst>
              <a:ext uri="{FF2B5EF4-FFF2-40B4-BE49-F238E27FC236}">
                <a16:creationId xmlns:a16="http://schemas.microsoft.com/office/drawing/2014/main" id="{4AE257F0-3AD3-5F18-872A-244194EF36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081" y="5114787"/>
            <a:ext cx="2585475" cy="1471327"/>
          </a:xfrm>
          <a:prstGeom prst="rect">
            <a:avLst/>
          </a:prstGeom>
        </p:spPr>
      </p:pic>
      <p:pic>
        <p:nvPicPr>
          <p:cNvPr id="6" name="Picture 5" descr="A green graph and arrow&#10;&#10;Description automatically generated">
            <a:extLst>
              <a:ext uri="{FF2B5EF4-FFF2-40B4-BE49-F238E27FC236}">
                <a16:creationId xmlns:a16="http://schemas.microsoft.com/office/drawing/2014/main" id="{0F036512-4CC5-7B73-878C-D21BE8FAD3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063" y="5124312"/>
            <a:ext cx="2497420" cy="1416982"/>
          </a:xfrm>
          <a:prstGeom prst="rect">
            <a:avLst/>
          </a:prstGeom>
        </p:spPr>
      </p:pic>
      <p:pic>
        <p:nvPicPr>
          <p:cNvPr id="7" name="Picture 6" descr="A graph and arrow pointing up&#10;&#10;Description automatically generated">
            <a:extLst>
              <a:ext uri="{FF2B5EF4-FFF2-40B4-BE49-F238E27FC236}">
                <a16:creationId xmlns:a16="http://schemas.microsoft.com/office/drawing/2014/main" id="{21EF7410-012D-242E-07C4-32C3434AB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590" y="3796124"/>
            <a:ext cx="2569230" cy="1473339"/>
          </a:xfrm>
          <a:prstGeom prst="rect">
            <a:avLst/>
          </a:prstGeom>
        </p:spPr>
      </p:pic>
      <p:pic>
        <p:nvPicPr>
          <p:cNvPr id="27" name="Picture 26" descr="A black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F75A26E2-FA97-5FBE-0140-74B5FD983C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 amt="33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2" t="40530"/>
          <a:stretch/>
        </p:blipFill>
        <p:spPr>
          <a:xfrm>
            <a:off x="-40823" y="-1"/>
            <a:ext cx="4923269" cy="2662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74A992-BBCF-0A75-3A91-3F80AA51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484045"/>
            <a:ext cx="10702856" cy="710992"/>
          </a:xfrm>
        </p:spPr>
        <p:txBody>
          <a:bodyPr/>
          <a:lstStyle/>
          <a:p>
            <a:r>
              <a:rPr lang="en-US" dirty="0">
                <a:solidFill>
                  <a:srgbClr val="FAFAFA"/>
                </a:solidFill>
                <a:cs typeface="Arial"/>
              </a:rPr>
              <a:t>DURATION </a:t>
            </a:r>
            <a:r>
              <a:rPr lang="en-US" dirty="0">
                <a:solidFill>
                  <a:srgbClr val="DBDBDB"/>
                </a:solidFill>
                <a:cs typeface="Arial"/>
              </a:rPr>
              <a:t>IMPACT</a:t>
            </a:r>
            <a:endParaRPr lang="en-US" dirty="0">
              <a:solidFill>
                <a:srgbClr val="DBDBDB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647895-E5F0-B776-2EAD-6ED7B3D2FD1C}"/>
              </a:ext>
            </a:extLst>
          </p:cNvPr>
          <p:cNvSpPr txBox="1"/>
          <p:nvPr/>
        </p:nvSpPr>
        <p:spPr>
          <a:xfrm>
            <a:off x="566810" y="1243710"/>
            <a:ext cx="74324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Roboto"/>
                <a:cs typeface="Roboto"/>
              </a:rPr>
              <a:t>The longer a manager is mentored &amp; coached, </a:t>
            </a:r>
            <a:r>
              <a:rPr lang="en-US" dirty="0">
                <a:solidFill>
                  <a:srgbClr val="A0CC3A"/>
                </a:solidFill>
                <a:ea typeface="Roboto"/>
                <a:cs typeface="Roboto"/>
              </a:rPr>
              <a:t>the stronger the impact</a:t>
            </a:r>
            <a:endParaRPr lang="en-US" sz="2000" dirty="0">
              <a:solidFill>
                <a:schemeClr val="bg1"/>
              </a:solidFill>
              <a:ea typeface="Roboto"/>
              <a:cs typeface="Robot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E939DF-8C36-E23B-F820-E06A6DA686C6}"/>
              </a:ext>
            </a:extLst>
          </p:cNvPr>
          <p:cNvSpPr txBox="1"/>
          <p:nvPr/>
        </p:nvSpPr>
        <p:spPr>
          <a:xfrm>
            <a:off x="1730192" y="2596787"/>
            <a:ext cx="775062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A0CC3A"/>
                </a:solidFill>
                <a:ea typeface="Roboto"/>
                <a:cs typeface="Roboto"/>
              </a:rPr>
              <a:t>of mentoring &amp; coaching is ideal according to participants</a:t>
            </a:r>
            <a:endParaRPr lang="en-US" sz="1600" dirty="0">
              <a:solidFill>
                <a:srgbClr val="A0CC3A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5F9396-3274-F3AD-3888-5C612EC11F91}"/>
              </a:ext>
            </a:extLst>
          </p:cNvPr>
          <p:cNvSpPr txBox="1"/>
          <p:nvPr/>
        </p:nvSpPr>
        <p:spPr>
          <a:xfrm>
            <a:off x="1730192" y="2170055"/>
            <a:ext cx="775062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dirty="0">
                <a:solidFill>
                  <a:srgbClr val="A0CC3A"/>
                </a:solidFill>
                <a:ea typeface="Roboto"/>
                <a:cs typeface="Roboto"/>
              </a:rPr>
              <a:t>Months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FBBF2-593B-F93F-4CBC-62481F0E95BD}"/>
              </a:ext>
            </a:extLst>
          </p:cNvPr>
          <p:cNvSpPr txBox="1"/>
          <p:nvPr/>
        </p:nvSpPr>
        <p:spPr>
          <a:xfrm>
            <a:off x="1985439" y="3322689"/>
            <a:ext cx="77506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E2E2E2"/>
                </a:solidFill>
                <a:ea typeface="Roboto"/>
                <a:cs typeface="Roboto"/>
              </a:rPr>
              <a:t>A </a:t>
            </a:r>
            <a:r>
              <a:rPr lang="en-US" sz="2000" b="1" dirty="0">
                <a:solidFill>
                  <a:srgbClr val="A0CC3A"/>
                </a:solidFill>
                <a:ea typeface="Roboto"/>
                <a:cs typeface="Roboto"/>
              </a:rPr>
              <a:t>LONGER DURATION </a:t>
            </a:r>
            <a:r>
              <a:rPr lang="en-US" sz="2000" b="1" dirty="0">
                <a:solidFill>
                  <a:srgbClr val="E2E2E2"/>
                </a:solidFill>
                <a:ea typeface="Roboto"/>
                <a:cs typeface="Roboto"/>
              </a:rPr>
              <a:t>of mentoring &amp; coaching leads to...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09FF81-B1EC-D21A-D594-4B4633721F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34" r="23993"/>
          <a:stretch/>
        </p:blipFill>
        <p:spPr>
          <a:xfrm>
            <a:off x="885371" y="2070656"/>
            <a:ext cx="838327" cy="959883"/>
          </a:xfrm>
          <a:prstGeom prst="rect">
            <a:avLst/>
          </a:prstGeom>
        </p:spPr>
      </p:pic>
      <p:sp>
        <p:nvSpPr>
          <p:cNvPr id="3" name="Rectangle 2">
            <a:hlinkClick r:id="rId11" action="ppaction://hlinksldjump"/>
            <a:extLst>
              <a:ext uri="{FF2B5EF4-FFF2-40B4-BE49-F238E27FC236}">
                <a16:creationId xmlns:a16="http://schemas.microsoft.com/office/drawing/2014/main" id="{676B6EBE-32B1-6D58-AC72-82AED2C81523}"/>
              </a:ext>
            </a:extLst>
          </p:cNvPr>
          <p:cNvSpPr/>
          <p:nvPr/>
        </p:nvSpPr>
        <p:spPr>
          <a:xfrm>
            <a:off x="9945382" y="20553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6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85C9D9-AC2E-BCA8-C94E-915F2E8F3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32" y="0"/>
            <a:ext cx="12216384" cy="6871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D102BF-9D35-7808-1C9F-F9962942D9FA}"/>
              </a:ext>
            </a:extLst>
          </p:cNvPr>
          <p:cNvSpPr txBox="1"/>
          <p:nvPr/>
        </p:nvSpPr>
        <p:spPr>
          <a:xfrm>
            <a:off x="660929" y="2807009"/>
            <a:ext cx="807667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A0CC3A"/>
                </a:solidFill>
              </a:rPr>
              <a:t>The purpose of the BDS Mentor Program </a:t>
            </a:r>
            <a:r>
              <a:rPr lang="en-US" sz="1550" dirty="0">
                <a:solidFill>
                  <a:srgbClr val="A0CC3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to facilitate a structured and supportive environment dedicated to professional and personal development. Through a carefully matched mentee/mentor selection process, our objective is to offer enriching experiences for career and personal growth, enhance business acumen and leadership capabilities, foster cross-departmental knowledge sharing, contribute to organizational succession planning, and above all, empower BDS Mentees to navigate challenges, seize opportunities, and realize their full potential.</a:t>
            </a:r>
            <a:endParaRPr lang="en-US" sz="1550" dirty="0">
              <a:solidFill>
                <a:srgbClr val="A0CC3A"/>
              </a:solidFill>
            </a:endParaRPr>
          </a:p>
          <a:p>
            <a:endParaRPr lang="en-US" sz="1600" dirty="0">
              <a:solidFill>
                <a:srgbClr val="A0CC3A"/>
              </a:solidFill>
            </a:endParaRPr>
          </a:p>
        </p:txBody>
      </p: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2A9DF6AA-4FAB-A3C6-C17D-62EC7C937BA5}"/>
              </a:ext>
            </a:extLst>
          </p:cNvPr>
          <p:cNvSpPr/>
          <p:nvPr/>
        </p:nvSpPr>
        <p:spPr>
          <a:xfrm>
            <a:off x="8774130" y="42124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494988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FE5F2F-A229-632E-191C-0905AE770D5D}"/>
              </a:ext>
            </a:extLst>
          </p:cNvPr>
          <p:cNvSpPr txBox="1"/>
          <p:nvPr/>
        </p:nvSpPr>
        <p:spPr>
          <a:xfrm>
            <a:off x="1184105" y="2809027"/>
            <a:ext cx="855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AFAFA"/>
                </a:solidFill>
                <a:latin typeface="+mj-lt"/>
              </a:rPr>
              <a:t>PROCESS &amp; TIMELINE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F31513-8B3A-3CBE-8D69-74A09286D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64" r="27982" b="30087"/>
          <a:stretch/>
        </p:blipFill>
        <p:spPr>
          <a:xfrm>
            <a:off x="720928" y="3330217"/>
            <a:ext cx="5973384" cy="1175924"/>
          </a:xfrm>
          <a:prstGeom prst="rect">
            <a:avLst/>
          </a:prstGeom>
        </p:spPr>
      </p:pic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86B5FB9D-7C65-5FCE-3564-F239163A44AE}"/>
              </a:ext>
            </a:extLst>
          </p:cNvPr>
          <p:cNvSpPr/>
          <p:nvPr/>
        </p:nvSpPr>
        <p:spPr>
          <a:xfrm>
            <a:off x="8774130" y="421240"/>
            <a:ext cx="12739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5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EXTERNAL BDS SOLUTIONS PPT TEMPLATE 2021" val="dNdudfCE"/>
  <p:tag name="ARTICULATE_DESIGN_ID_INTERNAL BDS SOLUTIONS PPT TEMPLATE 2021" val="5O7QhFcy"/>
  <p:tag name="ARTICULATE_SLIDE_THUMBNAIL_REFRESH" val="1"/>
  <p:tag name="ARTICULATE_PROJECT_OPEN" val="0"/>
  <p:tag name="ARTICULATE_SLIDE_COUNT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NTERNAL BDS Solutions PPT Template 2021">
  <a:themeElements>
    <a:clrScheme name="BDSsolutions 2020">
      <a:dk1>
        <a:sysClr val="windowText" lastClr="000000"/>
      </a:dk1>
      <a:lt1>
        <a:sysClr val="window" lastClr="FFFFFF"/>
      </a:lt1>
      <a:dk2>
        <a:srgbClr val="A0CC3A"/>
      </a:dk2>
      <a:lt2>
        <a:srgbClr val="BFBFBF"/>
      </a:lt2>
      <a:accent1>
        <a:srgbClr val="A0CC3A"/>
      </a:accent1>
      <a:accent2>
        <a:srgbClr val="4390C0"/>
      </a:accent2>
      <a:accent3>
        <a:srgbClr val="FFCE00"/>
      </a:accent3>
      <a:accent4>
        <a:srgbClr val="316B8F"/>
      </a:accent4>
      <a:accent5>
        <a:srgbClr val="7F7F7F"/>
      </a:accent5>
      <a:accent6>
        <a:srgbClr val="F2F2F2"/>
      </a:accent6>
      <a:hlink>
        <a:srgbClr val="0C0C0C"/>
      </a:hlink>
      <a:folHlink>
        <a:srgbClr val="A0CC3A"/>
      </a:folHlink>
    </a:clrScheme>
    <a:fontScheme name="BDS Solutions 2021 Fonts">
      <a:majorFont>
        <a:latin typeface="Antoni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Ssolutions PPT Template 2020" id="{9280D7C0-FD6A-45E8-955F-F090D588868F}" vid="{DFB1F0E4-39AA-4787-ADC1-4CACD07603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34cd058-42f8-4876-8897-8f56f6605ade">
      <UserInfo>
        <DisplayName>Melissa Burke</DisplayName>
        <AccountId>17</AccountId>
        <AccountType/>
      </UserInfo>
      <UserInfo>
        <DisplayName>Merrideth Shea</DisplayName>
        <AccountId>243</AccountId>
        <AccountType/>
      </UserInfo>
      <UserInfo>
        <DisplayName>Anna Chiu</DisplayName>
        <AccountId>56</AccountId>
        <AccountType/>
      </UserInfo>
      <UserInfo>
        <DisplayName>Chavonne Ludick</DisplayName>
        <AccountId>2332</AccountId>
        <AccountType/>
      </UserInfo>
      <UserInfo>
        <DisplayName>Jordan Ly</DisplayName>
        <AccountId>375</AccountId>
        <AccountType/>
      </UserInfo>
      <UserInfo>
        <DisplayName>Andrew Catapano</DisplayName>
        <AccountId>781</AccountId>
        <AccountType/>
      </UserInfo>
      <UserInfo>
        <DisplayName>Ryan Krass</DisplayName>
        <AccountId>2350</AccountId>
        <AccountType/>
      </UserInfo>
      <UserInfo>
        <DisplayName>Adam Radabaugh</DisplayName>
        <AccountId>2069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_activity xmlns="d0309bd5-a81a-437e-9426-6e69900036b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08C9FA200384CBDB6EFE2D8321ADA" ma:contentTypeVersion="20" ma:contentTypeDescription="Create a new document." ma:contentTypeScope="" ma:versionID="753004ff0b491d164934cb1bd0a54f97">
  <xsd:schema xmlns:xsd="http://www.w3.org/2001/XMLSchema" xmlns:xs="http://www.w3.org/2001/XMLSchema" xmlns:p="http://schemas.microsoft.com/office/2006/metadata/properties" xmlns:ns1="http://schemas.microsoft.com/sharepoint/v3" xmlns:ns3="d0309bd5-a81a-437e-9426-6e69900036b3" xmlns:ns4="734cd058-42f8-4876-8897-8f56f6605ade" targetNamespace="http://schemas.microsoft.com/office/2006/metadata/properties" ma:root="true" ma:fieldsID="36c4a8d3a92e761c1f0e83be7607ebfd" ns1:_="" ns3:_="" ns4:_="">
    <xsd:import namespace="http://schemas.microsoft.com/sharepoint/v3"/>
    <xsd:import namespace="d0309bd5-a81a-437e-9426-6e69900036b3"/>
    <xsd:import namespace="734cd058-42f8-4876-8897-8f56f6605a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09bd5-a81a-437e-9426-6e69900036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cd058-42f8-4876-8897-8f56f6605ad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571EA9-9322-41BE-A19B-1AA3913CA3D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34cd058-42f8-4876-8897-8f56f6605ade"/>
    <ds:schemaRef ds:uri="http://purl.org/dc/dcmitype/"/>
    <ds:schemaRef ds:uri="d0309bd5-a81a-437e-9426-6e69900036b3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ACBA27-2E5B-4B6C-BB6C-A4110281E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0309bd5-a81a-437e-9426-6e69900036b3"/>
    <ds:schemaRef ds:uri="734cd058-42f8-4876-8897-8f56f6605a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D5DEC0-F2AF-4906-A2B9-BDFA3C57C9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 BDSmktg PPT Theme</Template>
  <TotalTime>17150</TotalTime>
  <Words>2807</Words>
  <Application>Microsoft Office PowerPoint</Application>
  <PresentationFormat>Widescreen</PresentationFormat>
  <Paragraphs>400</Paragraphs>
  <Slides>30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INTERNAL BDS Solutions PPT Template 2021</vt:lpstr>
      <vt:lpstr>PowerPoint Presentation</vt:lpstr>
      <vt:lpstr>Today’s Agenda</vt:lpstr>
      <vt:lpstr>PowerPoint Presentation</vt:lpstr>
      <vt:lpstr>A DIFFERENCE MAKER</vt:lpstr>
      <vt:lpstr>THE RIPPLE EFFECT</vt:lpstr>
      <vt:lpstr>THE RIPPLE EFFECT</vt:lpstr>
      <vt:lpstr>DURATION IMPACT</vt:lpstr>
      <vt:lpstr>PowerPoint Presentation</vt:lpstr>
      <vt:lpstr>PowerPoint Presentation</vt:lpstr>
      <vt:lpstr>PowerPoint Presentation</vt:lpstr>
      <vt:lpstr>PowerPoint Presentation</vt:lpstr>
      <vt:lpstr>BECOMING A MENTOR</vt:lpstr>
      <vt:lpstr>PowerPoint Presentation</vt:lpstr>
      <vt:lpstr>BECOMING A MENTEE</vt:lpstr>
      <vt:lpstr>THE 2-3 HOUR MONTHLY EXPECTATION</vt:lpstr>
      <vt:lpstr>SELECTION &amp; MATCHING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MENTEE PARTICIPANT APPLICATION </vt:lpstr>
      <vt:lpstr>PowerPoint Presentation</vt:lpstr>
      <vt:lpstr>MENTOR ROLE &amp; EXPECTATIONS</vt:lpstr>
      <vt:lpstr>MENTEE ROLE &amp; EXPECTATIONS</vt:lpstr>
      <vt:lpstr>PowerPoint Presentation</vt:lpstr>
      <vt:lpstr>A SNEAK PEEK!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Campbell</dc:creator>
  <cp:lastModifiedBy>Lesa Moore</cp:lastModifiedBy>
  <cp:revision>49</cp:revision>
  <dcterms:created xsi:type="dcterms:W3CDTF">2020-01-04T00:14:11Z</dcterms:created>
  <dcterms:modified xsi:type="dcterms:W3CDTF">2025-01-28T23:06:41Z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0x010100F5908C9FA200384CBDB6EFE2D8321ADA</vt:lpwstr>
  </property>
  <property fmtid="{D5CDD505-2E9C-101B-9397-08002B2CF9AE}" pid="3" name="ArticulateGUID">
    <vt:lpwstr>1E298612-84DC-4F69-8D89-15FB71785977</vt:lpwstr>
  </property>
  <property fmtid="{D5CDD505-2E9C-101B-9397-08002B2CF9AE}" pid="4" name="ArticulatePath">
    <vt:lpwstr>https://ccs78cloud-my.sharepoint.com/personal/soconnor_creativechannel_com/Documents/Microsoft Teams Chat Files/BDS Connected Solutions PPT Template 2021 - INTERNAL &amp; EXTERNAL</vt:lpwstr>
  </property>
  <property fmtid="{D5CDD505-2E9C-101B-9397-08002B2CF9AE}" pid="5" name="MSIP_Label_a93be9a2-152c-45e8-95f5-e986132b6150_Enabled">
    <vt:lpwstr>true</vt:lpwstr>
  </property>
  <property fmtid="{D5CDD505-2E9C-101B-9397-08002B2CF9AE}" pid="6" name="MSIP_Label_a93be9a2-152c-45e8-95f5-e986132b6150_SetDate">
    <vt:lpwstr>2023-01-16T16:12:30Z</vt:lpwstr>
  </property>
  <property fmtid="{D5CDD505-2E9C-101B-9397-08002B2CF9AE}" pid="7" name="MSIP_Label_a93be9a2-152c-45e8-95f5-e986132b6150_Method">
    <vt:lpwstr>Standard</vt:lpwstr>
  </property>
  <property fmtid="{D5CDD505-2E9C-101B-9397-08002B2CF9AE}" pid="8" name="MSIP_Label_a93be9a2-152c-45e8-95f5-e986132b6150_Name">
    <vt:lpwstr>Business-Internal</vt:lpwstr>
  </property>
  <property fmtid="{D5CDD505-2E9C-101B-9397-08002B2CF9AE}" pid="9" name="MSIP_Label_a93be9a2-152c-45e8-95f5-e986132b6150_SiteId">
    <vt:lpwstr>0214dc4c-0bcc-4527-943d-bcb8ba1a3752</vt:lpwstr>
  </property>
  <property fmtid="{D5CDD505-2E9C-101B-9397-08002B2CF9AE}" pid="10" name="MSIP_Label_a93be9a2-152c-45e8-95f5-e986132b6150_ActionId">
    <vt:lpwstr>e91d536b-bfa6-41a3-94a5-d9fdac06e713</vt:lpwstr>
  </property>
  <property fmtid="{D5CDD505-2E9C-101B-9397-08002B2CF9AE}" pid="11" name="MSIP_Label_a93be9a2-152c-45e8-95f5-e986132b6150_ContentBits">
    <vt:lpwstr>1</vt:lpwstr>
  </property>
  <property fmtid="{D5CDD505-2E9C-101B-9397-08002B2CF9AE}" pid="12" name="ClassificationContentMarkingHeaderLocations">
    <vt:lpwstr>INTERNAL BDS Solutions PPT Template 2021:5\EXTERNAL BDS Solutions PPT Template 2021:5</vt:lpwstr>
  </property>
  <property fmtid="{D5CDD505-2E9C-101B-9397-08002B2CF9AE}" pid="13" name="ClassificationContentMarkingHeaderText">
    <vt:lpwstr>Business\Internal</vt:lpwstr>
  </property>
</Properties>
</file>